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6.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handoutMasterIdLst>
    <p:handoutMasterId r:id="rId25"/>
  </p:handoutMasterIdLst>
  <p:sldIdLst>
    <p:sldId id="265" r:id="rId6"/>
    <p:sldId id="256" r:id="rId7"/>
    <p:sldId id="274" r:id="rId8"/>
    <p:sldId id="266" r:id="rId9"/>
    <p:sldId id="267" r:id="rId10"/>
    <p:sldId id="268" r:id="rId11"/>
    <p:sldId id="270" r:id="rId12"/>
    <p:sldId id="275" r:id="rId13"/>
    <p:sldId id="276" r:id="rId14"/>
    <p:sldId id="258" r:id="rId15"/>
    <p:sldId id="264" r:id="rId16"/>
    <p:sldId id="260" r:id="rId17"/>
    <p:sldId id="262" r:id="rId18"/>
    <p:sldId id="261" r:id="rId19"/>
    <p:sldId id="263" r:id="rId20"/>
    <p:sldId id="269" r:id="rId21"/>
    <p:sldId id="273" r:id="rId22"/>
    <p:sldId id="272" r:id="rId23"/>
  </p:sldIdLst>
  <p:sldSz cx="12192000" cy="6858000"/>
  <p:notesSz cx="6800850" cy="98075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70" y="138"/>
      </p:cViewPr>
      <p:guideLst/>
    </p:cSldViewPr>
  </p:slideViewPr>
  <p:notesTextViewPr>
    <p:cViewPr>
      <p:scale>
        <a:sx n="3" d="2"/>
        <a:sy n="3" d="2"/>
      </p:scale>
      <p:origin x="0" y="0"/>
    </p:cViewPr>
  </p:notesTextViewPr>
  <p:notesViewPr>
    <p:cSldViewPr snapToGrid="0">
      <p:cViewPr varScale="1">
        <p:scale>
          <a:sx n="78" d="100"/>
          <a:sy n="78" d="100"/>
        </p:scale>
        <p:origin x="3978" y="108"/>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slide" Target="slides/slide13.xml" Id="rId18" /><Relationship Type="http://schemas.openxmlformats.org/officeDocument/2006/relationships/presProps" Target="presProps.xml" Id="rId26" /><Relationship Type="http://schemas.openxmlformats.org/officeDocument/2006/relationships/slide" Target="slides/slide16.xml" Id="rId21"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handoutMaster" Target="handoutMasters/handoutMaster1.xml" Id="rId25" /><Relationship Type="http://schemas.openxmlformats.org/officeDocument/2006/relationships/customXml" Target="../customXml/item2.xml" Id="rId2" /><Relationship Type="http://schemas.openxmlformats.org/officeDocument/2006/relationships/slide" Target="slides/slide11.xml" Id="rId16" /><Relationship Type="http://schemas.openxmlformats.org/officeDocument/2006/relationships/slide" Target="slides/slide15.xml" Id="rId20" /><Relationship Type="http://schemas.openxmlformats.org/officeDocument/2006/relationships/tableStyles" Target="tableStyles.xml" Id="rId29"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notesMaster" Target="notesMasters/notesMaster1.xml" Id="rId24"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slide" Target="slides/slide18.xml" Id="rId23" /><Relationship Type="http://schemas.openxmlformats.org/officeDocument/2006/relationships/theme" Target="theme/theme1.xml" Id="rId28" /><Relationship Type="http://schemas.openxmlformats.org/officeDocument/2006/relationships/slide" Target="slides/slide5.xml" Id="rId10" /><Relationship Type="http://schemas.openxmlformats.org/officeDocument/2006/relationships/slide" Target="slides/slide14.xml" Id="rId19"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slide" Target="slides/slide17.xml" Id="rId22" /><Relationship Type="http://schemas.openxmlformats.org/officeDocument/2006/relationships/viewProps" Target="viewProps.xml" Id="rId27" /><Relationship Type="http://schemas.openxmlformats.org/officeDocument/2006/relationships/customXml" Target="/customXML/item6.xml" Id="R87bf20cbef4b4bd0"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86D00C-BEC4-49CF-A3AD-51503860D7A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8758CDB1-BFF6-41EE-891C-C13DFEDE558E}">
      <dgm:prSet phldrT="[Text]" custT="1"/>
      <dgm:spPr>
        <a:solidFill>
          <a:srgbClr val="D9D9D9"/>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&amp; Continuous Dialogue</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meaningful and regular engagement between funders and voluntary sector bodies.</a:t>
          </a:r>
          <a:endPar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dgm:t>
    </dgm:pt>
    <dgm:pt modelId="{401AC094-22E3-44D5-BFAE-5BB2CDE78338}" type="parTrans" cxnId="{6A26BF31-D244-442D-A336-5FA8E4265232}">
      <dgm:prSet/>
      <dgm:spPr/>
      <dgm:t>
        <a:bodyPr/>
        <a:lstStyle/>
        <a:p>
          <a:endParaRPr lang="en-GB"/>
        </a:p>
      </dgm:t>
    </dgm:pt>
    <dgm:pt modelId="{91350C11-9253-4BC0-8C2B-9D298E21CE7D}" type="sibTrans" cxnId="{6A26BF31-D244-442D-A336-5FA8E4265232}">
      <dgm:prSet/>
      <dgm:spPr>
        <a:noFill/>
      </dgm:spPr>
      <dgm:t>
        <a:bodyPr/>
        <a:lstStyle/>
        <a:p>
          <a:endParaRPr lang="en-GB"/>
        </a:p>
      </dgm:t>
    </dgm:pt>
    <dgm:pt modelId="{AE09C5FF-7250-40F1-8E69-88883FA54D75}">
      <dgm:prSet phldrT="[Text]" custT="1"/>
      <dgm:spPr>
        <a:solidFill>
          <a:srgbClr val="B4C7E7"/>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Appropriate Funding Basis</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funders consider all options and choose the appropriate mechanism(s) that will effectively deliver agreed outcomes throughout the funding period.</a:t>
          </a:r>
          <a:endParaRPr lang="en-GB" sz="1100" dirty="0"/>
        </a:p>
      </dgm:t>
    </dgm:pt>
    <dgm:pt modelId="{5FFDC2C2-0121-470D-A9AE-BB9C70D626F1}" type="parTrans" cxnId="{A92E6FFB-9C82-4D76-83F2-B638245A8BC1}">
      <dgm:prSet/>
      <dgm:spPr/>
      <dgm:t>
        <a:bodyPr/>
        <a:lstStyle/>
        <a:p>
          <a:endParaRPr lang="en-GB"/>
        </a:p>
      </dgm:t>
    </dgm:pt>
    <dgm:pt modelId="{11E4CB44-6BCF-46BB-AB5F-7C31D4265A27}" type="sibTrans" cxnId="{A92E6FFB-9C82-4D76-83F2-B638245A8BC1}">
      <dgm:prSet/>
      <dgm:spPr>
        <a:noFill/>
      </dgm:spPr>
      <dgm:t>
        <a:bodyPr/>
        <a:lstStyle/>
        <a:p>
          <a:endParaRPr lang="en-GB"/>
        </a:p>
      </dgm:t>
    </dgm:pt>
    <dgm:pt modelId="{0A414E61-DFB7-4B36-98AE-CC43A0002B99}">
      <dgm:prSet phldrT="[Text]" custT="1"/>
      <dgm:spPr>
        <a:solidFill>
          <a:srgbClr val="EDC1C4"/>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Flexibility</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that if evidence or circumstances support the need, both funder and funded organisations can suggest adjustments for joint agreement.</a:t>
          </a:r>
          <a:endParaRPr lang="en-GB" sz="1100" dirty="0"/>
        </a:p>
      </dgm:t>
    </dgm:pt>
    <dgm:pt modelId="{F4EEFDC2-8B4B-4975-A18A-E71895C9428C}" type="parTrans" cxnId="{D1510556-0C93-4568-BE3F-E87F9E18AE47}">
      <dgm:prSet/>
      <dgm:spPr/>
      <dgm:t>
        <a:bodyPr/>
        <a:lstStyle/>
        <a:p>
          <a:endParaRPr lang="en-GB"/>
        </a:p>
      </dgm:t>
    </dgm:pt>
    <dgm:pt modelId="{3449E79F-1CC4-4DEF-8A65-8EFB2F2DF946}" type="sibTrans" cxnId="{D1510556-0C93-4568-BE3F-E87F9E18AE47}">
      <dgm:prSet/>
      <dgm:spPr>
        <a:noFill/>
      </dgm:spPr>
      <dgm:t>
        <a:bodyPr/>
        <a:lstStyle/>
        <a:p>
          <a:endParaRPr lang="en-GB"/>
        </a:p>
      </dgm:t>
    </dgm:pt>
    <dgm:pt modelId="{F1BA47D9-90E4-401B-97FF-C9C31E08063E}">
      <dgm:prSet phldrT="[Text]" custT="1"/>
      <dgm:spPr>
        <a:solidFill>
          <a:srgbClr val="F8CBAD"/>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Equity</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fairness of access for all - creating a funding environment that is proportionate, remove barriers to inclusion and builds support.</a:t>
          </a:r>
          <a:endParaRPr lang="en-GB" sz="1100" dirty="0"/>
        </a:p>
      </dgm:t>
    </dgm:pt>
    <dgm:pt modelId="{20017505-FA16-4652-8430-6B632928F897}" type="parTrans" cxnId="{1E41946A-1078-4B2F-AD5E-2F92476709B2}">
      <dgm:prSet/>
      <dgm:spPr/>
      <dgm:t>
        <a:bodyPr/>
        <a:lstStyle/>
        <a:p>
          <a:endParaRPr lang="en-GB"/>
        </a:p>
      </dgm:t>
    </dgm:pt>
    <dgm:pt modelId="{D00F47E0-1321-4538-B192-89C469F31510}" type="sibTrans" cxnId="{1E41946A-1078-4B2F-AD5E-2F92476709B2}">
      <dgm:prSet/>
      <dgm:spPr>
        <a:noFill/>
      </dgm:spPr>
      <dgm:t>
        <a:bodyPr/>
        <a:lstStyle/>
        <a:p>
          <a:endParaRPr lang="en-GB"/>
        </a:p>
      </dgm:t>
    </dgm:pt>
    <dgm:pt modelId="{D3C57B87-6B11-4738-9EA2-AE9ECBB765A1}">
      <dgm:prSet phldrT="[Text]" custT="1"/>
      <dgm:spPr>
        <a:solidFill>
          <a:srgbClr val="E2F0D9"/>
        </a:solidFill>
      </dgm:spPr>
      <dgm:t>
        <a:bodyPr/>
        <a:lstStyle/>
        <a:p>
          <a:pPr>
            <a:buClrTx/>
            <a:buSzTx/>
            <a:buFontTx/>
            <a:buNone/>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Overarching Aim</a:t>
          </a: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a:buClrTx/>
            <a:buSzTx/>
            <a:buFontTx/>
            <a:buNone/>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we can improve the design and delivery of funding programmes in Wales in order to have a greater impact.</a:t>
          </a:r>
          <a:endParaRPr lang="en-GB" sz="1400" dirty="0">
            <a:latin typeface="Arial" panose="020B0604020202020204" pitchFamily="34" charset="0"/>
            <a:cs typeface="Arial" panose="020B0604020202020204" pitchFamily="34" charset="0"/>
          </a:endParaRPr>
        </a:p>
      </dgm:t>
    </dgm:pt>
    <dgm:pt modelId="{3C86AD00-5EE5-445E-A525-AEFDDF647C83}" type="parTrans" cxnId="{1764605E-67B9-4512-8A52-7B13AEB25109}">
      <dgm:prSet/>
      <dgm:spPr/>
      <dgm:t>
        <a:bodyPr/>
        <a:lstStyle/>
        <a:p>
          <a:endParaRPr lang="en-GB"/>
        </a:p>
      </dgm:t>
    </dgm:pt>
    <dgm:pt modelId="{4B198A4E-C747-4546-A9AA-3667AEC9F698}" type="sibTrans" cxnId="{1764605E-67B9-4512-8A52-7B13AEB25109}">
      <dgm:prSet/>
      <dgm:spPr/>
      <dgm:t>
        <a:bodyPr/>
        <a:lstStyle/>
        <a:p>
          <a:endParaRPr lang="en-GB"/>
        </a:p>
      </dgm:t>
    </dgm:pt>
    <dgm:pt modelId="{B50B3A02-DEAB-4DD6-B71E-8F4AC3975349}">
      <dgm:prSet/>
      <dgm:spPr/>
      <dgm:t>
        <a:bodyPr/>
        <a:lstStyle/>
        <a:p>
          <a:endParaRPr lang="en-GB"/>
        </a:p>
      </dgm:t>
    </dgm:pt>
    <dgm:pt modelId="{B9F384F2-D7E7-448C-9759-2B1F6B5EBFC9}" type="parTrans" cxnId="{80D8744C-9DC9-42C8-B6FF-7EDB19501216}">
      <dgm:prSet/>
      <dgm:spPr/>
      <dgm:t>
        <a:bodyPr/>
        <a:lstStyle/>
        <a:p>
          <a:endParaRPr lang="en-GB"/>
        </a:p>
      </dgm:t>
    </dgm:pt>
    <dgm:pt modelId="{119CBE1C-A829-465F-9BF0-402C97305C17}" type="sibTrans" cxnId="{80D8744C-9DC9-42C8-B6FF-7EDB19501216}">
      <dgm:prSet/>
      <dgm:spPr/>
      <dgm:t>
        <a:bodyPr/>
        <a:lstStyle/>
        <a:p>
          <a:endParaRPr lang="en-GB"/>
        </a:p>
      </dgm:t>
    </dgm:pt>
    <dgm:pt modelId="{7B7627C8-C893-4F39-935E-B004C8EB2899}">
      <dgm:prSet/>
      <dgm:spPr/>
      <dgm:t>
        <a:bodyPr/>
        <a:lstStyle/>
        <a:p>
          <a:endParaRPr lang="en-GB"/>
        </a:p>
      </dgm:t>
    </dgm:pt>
    <dgm:pt modelId="{F8C6DC8F-3337-4433-AAFF-F7CECCB4BC26}" type="parTrans" cxnId="{D2BC83CD-AB0D-4222-A4A4-88BB850E132F}">
      <dgm:prSet/>
      <dgm:spPr/>
      <dgm:t>
        <a:bodyPr/>
        <a:lstStyle/>
        <a:p>
          <a:endParaRPr lang="en-GB"/>
        </a:p>
      </dgm:t>
    </dgm:pt>
    <dgm:pt modelId="{E99268D2-611D-4799-B666-1026589AD094}" type="sibTrans" cxnId="{D2BC83CD-AB0D-4222-A4A4-88BB850E132F}">
      <dgm:prSet/>
      <dgm:spPr/>
      <dgm:t>
        <a:bodyPr/>
        <a:lstStyle/>
        <a:p>
          <a:endParaRPr lang="en-GB"/>
        </a:p>
      </dgm:t>
    </dgm:pt>
    <dgm:pt modelId="{FF228782-770D-4EE9-9C4B-F7A976033C2C}">
      <dgm:prSet custT="1"/>
      <dgm:spPr>
        <a:solidFill>
          <a:srgbClr val="FFE699"/>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Valuing &amp; Outcomes</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we are basing our funding decisions on a broad consideration of social, environmental and economic value and outcomes.</a:t>
          </a:r>
          <a:endParaRPr lang="en-GB" sz="1100" dirty="0"/>
        </a:p>
      </dgm:t>
    </dgm:pt>
    <dgm:pt modelId="{129A2994-2659-4674-8B0B-DB3CBB3DDBC5}" type="parTrans" cxnId="{7CF224F6-1DB3-49C6-BD0D-0D5EA38696ED}">
      <dgm:prSet/>
      <dgm:spPr/>
      <dgm:t>
        <a:bodyPr/>
        <a:lstStyle/>
        <a:p>
          <a:endParaRPr lang="en-GB"/>
        </a:p>
      </dgm:t>
    </dgm:pt>
    <dgm:pt modelId="{3B4F1D0B-53E4-440F-BFDB-8979DA03D3D7}" type="sibTrans" cxnId="{7CF224F6-1DB3-49C6-BD0D-0D5EA38696ED}">
      <dgm:prSet/>
      <dgm:spPr>
        <a:noFill/>
      </dgm:spPr>
      <dgm:t>
        <a:bodyPr/>
        <a:lstStyle/>
        <a:p>
          <a:endParaRPr lang="en-GB"/>
        </a:p>
      </dgm:t>
    </dgm:pt>
    <dgm:pt modelId="{AEFAB689-4C1B-42F8-A1E1-5B9CF2D4EC22}" type="pres">
      <dgm:prSet presAssocID="{FD86D00C-BEC4-49CF-A3AD-51503860D7A9}" presName="Name0" presStyleCnt="0">
        <dgm:presLayoutVars>
          <dgm:chMax val="1"/>
          <dgm:dir/>
          <dgm:animLvl val="ctr"/>
          <dgm:resizeHandles val="exact"/>
        </dgm:presLayoutVars>
      </dgm:prSet>
      <dgm:spPr/>
    </dgm:pt>
    <dgm:pt modelId="{B5FEDF37-C9F6-4D15-8C07-0C3305DE2870}" type="pres">
      <dgm:prSet presAssocID="{D3C57B87-6B11-4738-9EA2-AE9ECBB765A1}" presName="centerShape" presStyleLbl="node0" presStyleIdx="0" presStyleCnt="1" custScaleX="133944" custScaleY="131024"/>
      <dgm:spPr/>
    </dgm:pt>
    <dgm:pt modelId="{F0D587E6-CE99-4DB9-837D-C28F5E179A84}" type="pres">
      <dgm:prSet presAssocID="{8758CDB1-BFF6-41EE-891C-C13DFEDE558E}" presName="node" presStyleLbl="node1" presStyleIdx="0" presStyleCnt="5" custScaleX="136458" custScaleY="135389">
        <dgm:presLayoutVars>
          <dgm:bulletEnabled val="1"/>
        </dgm:presLayoutVars>
      </dgm:prSet>
      <dgm:spPr/>
    </dgm:pt>
    <dgm:pt modelId="{68CE45E7-69F4-475B-BAA7-74297B1FA103}" type="pres">
      <dgm:prSet presAssocID="{8758CDB1-BFF6-41EE-891C-C13DFEDE558E}" presName="dummy" presStyleCnt="0"/>
      <dgm:spPr/>
    </dgm:pt>
    <dgm:pt modelId="{C4E388B7-008F-447D-8140-FB954EBCB4EF}" type="pres">
      <dgm:prSet presAssocID="{91350C11-9253-4BC0-8C2B-9D298E21CE7D}" presName="sibTrans" presStyleLbl="sibTrans2D1" presStyleIdx="0" presStyleCnt="5"/>
      <dgm:spPr/>
    </dgm:pt>
    <dgm:pt modelId="{9803F022-E64E-4286-9AA5-4DA2AD8FBADA}" type="pres">
      <dgm:prSet presAssocID="{FF228782-770D-4EE9-9C4B-F7A976033C2C}" presName="node" presStyleLbl="node1" presStyleIdx="1" presStyleCnt="5" custScaleX="136458" custScaleY="135389">
        <dgm:presLayoutVars>
          <dgm:bulletEnabled val="1"/>
        </dgm:presLayoutVars>
      </dgm:prSet>
      <dgm:spPr/>
    </dgm:pt>
    <dgm:pt modelId="{64F48497-BF52-4565-AC85-256D8D3C73E6}" type="pres">
      <dgm:prSet presAssocID="{FF228782-770D-4EE9-9C4B-F7A976033C2C}" presName="dummy" presStyleCnt="0"/>
      <dgm:spPr/>
    </dgm:pt>
    <dgm:pt modelId="{56770E93-6A2F-4167-8392-22DF2E199654}" type="pres">
      <dgm:prSet presAssocID="{3B4F1D0B-53E4-440F-BFDB-8979DA03D3D7}" presName="sibTrans" presStyleLbl="sibTrans2D1" presStyleIdx="1" presStyleCnt="5"/>
      <dgm:spPr/>
    </dgm:pt>
    <dgm:pt modelId="{0D9C01E0-078A-4B00-8D5B-258ABB85EF6D}" type="pres">
      <dgm:prSet presAssocID="{AE09C5FF-7250-40F1-8E69-88883FA54D75}" presName="node" presStyleLbl="node1" presStyleIdx="2" presStyleCnt="5" custScaleX="136458" custScaleY="135389">
        <dgm:presLayoutVars>
          <dgm:bulletEnabled val="1"/>
        </dgm:presLayoutVars>
      </dgm:prSet>
      <dgm:spPr/>
    </dgm:pt>
    <dgm:pt modelId="{847EF0E6-225D-4CBD-BA2D-532B61B0F077}" type="pres">
      <dgm:prSet presAssocID="{AE09C5FF-7250-40F1-8E69-88883FA54D75}" presName="dummy" presStyleCnt="0"/>
      <dgm:spPr/>
    </dgm:pt>
    <dgm:pt modelId="{6AC0358A-C2C4-4633-B8DC-1FBE447790BB}" type="pres">
      <dgm:prSet presAssocID="{11E4CB44-6BCF-46BB-AB5F-7C31D4265A27}" presName="sibTrans" presStyleLbl="sibTrans2D1" presStyleIdx="2" presStyleCnt="5"/>
      <dgm:spPr/>
    </dgm:pt>
    <dgm:pt modelId="{3A79A98C-E3C1-4E33-8FCB-117723B0FECF}" type="pres">
      <dgm:prSet presAssocID="{0A414E61-DFB7-4B36-98AE-CC43A0002B99}" presName="node" presStyleLbl="node1" presStyleIdx="3" presStyleCnt="5" custScaleX="136458" custScaleY="135389" custRadScaleRad="99008" custRadScaleInc="1743">
        <dgm:presLayoutVars>
          <dgm:bulletEnabled val="1"/>
        </dgm:presLayoutVars>
      </dgm:prSet>
      <dgm:spPr/>
    </dgm:pt>
    <dgm:pt modelId="{FED12A33-9856-4F28-9FA6-1A63F77F8456}" type="pres">
      <dgm:prSet presAssocID="{0A414E61-DFB7-4B36-98AE-CC43A0002B99}" presName="dummy" presStyleCnt="0"/>
      <dgm:spPr/>
    </dgm:pt>
    <dgm:pt modelId="{6F716774-C67A-495B-81DE-7469D1070213}" type="pres">
      <dgm:prSet presAssocID="{3449E79F-1CC4-4DEF-8A65-8EFB2F2DF946}" presName="sibTrans" presStyleLbl="sibTrans2D1" presStyleIdx="3" presStyleCnt="5"/>
      <dgm:spPr/>
    </dgm:pt>
    <dgm:pt modelId="{E123DF91-7030-4567-87E2-44F0F2A053CF}" type="pres">
      <dgm:prSet presAssocID="{F1BA47D9-90E4-401B-97FF-C9C31E08063E}" presName="node" presStyleLbl="node1" presStyleIdx="4" presStyleCnt="5" custScaleX="136535" custScaleY="135369">
        <dgm:presLayoutVars>
          <dgm:bulletEnabled val="1"/>
        </dgm:presLayoutVars>
      </dgm:prSet>
      <dgm:spPr/>
    </dgm:pt>
    <dgm:pt modelId="{6752FE2A-68C5-4AF8-9234-D290512724CE}" type="pres">
      <dgm:prSet presAssocID="{F1BA47D9-90E4-401B-97FF-C9C31E08063E}" presName="dummy" presStyleCnt="0"/>
      <dgm:spPr/>
    </dgm:pt>
    <dgm:pt modelId="{2DC0A137-63A9-4AC9-B00F-4A44392A9E58}" type="pres">
      <dgm:prSet presAssocID="{D00F47E0-1321-4538-B192-89C469F31510}" presName="sibTrans" presStyleLbl="sibTrans2D1" presStyleIdx="4" presStyleCnt="5"/>
      <dgm:spPr/>
    </dgm:pt>
  </dgm:ptLst>
  <dgm:cxnLst>
    <dgm:cxn modelId="{D50B6807-738F-41E4-81B3-6421EEEDD287}" type="presOf" srcId="{8758CDB1-BFF6-41EE-891C-C13DFEDE558E}" destId="{F0D587E6-CE99-4DB9-837D-C28F5E179A84}" srcOrd="0" destOrd="0" presId="urn:microsoft.com/office/officeart/2005/8/layout/radial6"/>
    <dgm:cxn modelId="{050BE622-EF41-40A2-AA3A-76180428F917}" type="presOf" srcId="{D00F47E0-1321-4538-B192-89C469F31510}" destId="{2DC0A137-63A9-4AC9-B00F-4A44392A9E58}" srcOrd="0" destOrd="0" presId="urn:microsoft.com/office/officeart/2005/8/layout/radial6"/>
    <dgm:cxn modelId="{6A26BF31-D244-442D-A336-5FA8E4265232}" srcId="{D3C57B87-6B11-4738-9EA2-AE9ECBB765A1}" destId="{8758CDB1-BFF6-41EE-891C-C13DFEDE558E}" srcOrd="0" destOrd="0" parTransId="{401AC094-22E3-44D5-BFAE-5BB2CDE78338}" sibTransId="{91350C11-9253-4BC0-8C2B-9D298E21CE7D}"/>
    <dgm:cxn modelId="{1764605E-67B9-4512-8A52-7B13AEB25109}" srcId="{FD86D00C-BEC4-49CF-A3AD-51503860D7A9}" destId="{D3C57B87-6B11-4738-9EA2-AE9ECBB765A1}" srcOrd="0" destOrd="0" parTransId="{3C86AD00-5EE5-445E-A525-AEFDDF647C83}" sibTransId="{4B198A4E-C747-4546-A9AA-3667AEC9F698}"/>
    <dgm:cxn modelId="{3995965F-D3C1-49D9-A942-A4685E0A8875}" type="presOf" srcId="{91350C11-9253-4BC0-8C2B-9D298E21CE7D}" destId="{C4E388B7-008F-447D-8140-FB954EBCB4EF}" srcOrd="0" destOrd="0" presId="urn:microsoft.com/office/officeart/2005/8/layout/radial6"/>
    <dgm:cxn modelId="{3F9A2343-A786-47EE-AEEC-4FCD4E12A6D5}" type="presOf" srcId="{FF228782-770D-4EE9-9C4B-F7A976033C2C}" destId="{9803F022-E64E-4286-9AA5-4DA2AD8FBADA}" srcOrd="0" destOrd="0" presId="urn:microsoft.com/office/officeart/2005/8/layout/radial6"/>
    <dgm:cxn modelId="{1E41946A-1078-4B2F-AD5E-2F92476709B2}" srcId="{D3C57B87-6B11-4738-9EA2-AE9ECBB765A1}" destId="{F1BA47D9-90E4-401B-97FF-C9C31E08063E}" srcOrd="4" destOrd="0" parTransId="{20017505-FA16-4652-8430-6B632928F897}" sibTransId="{D00F47E0-1321-4538-B192-89C469F31510}"/>
    <dgm:cxn modelId="{80D8744C-9DC9-42C8-B6FF-7EDB19501216}" srcId="{FD86D00C-BEC4-49CF-A3AD-51503860D7A9}" destId="{B50B3A02-DEAB-4DD6-B71E-8F4AC3975349}" srcOrd="1" destOrd="0" parTransId="{B9F384F2-D7E7-448C-9759-2B1F6B5EBFC9}" sibTransId="{119CBE1C-A829-465F-9BF0-402C97305C17}"/>
    <dgm:cxn modelId="{7233C96F-9B98-49CA-BD6E-512A07B13A42}" type="presOf" srcId="{3449E79F-1CC4-4DEF-8A65-8EFB2F2DF946}" destId="{6F716774-C67A-495B-81DE-7469D1070213}" srcOrd="0" destOrd="0" presId="urn:microsoft.com/office/officeart/2005/8/layout/radial6"/>
    <dgm:cxn modelId="{D1510556-0C93-4568-BE3F-E87F9E18AE47}" srcId="{D3C57B87-6B11-4738-9EA2-AE9ECBB765A1}" destId="{0A414E61-DFB7-4B36-98AE-CC43A0002B99}" srcOrd="3" destOrd="0" parTransId="{F4EEFDC2-8B4B-4975-A18A-E71895C9428C}" sibTransId="{3449E79F-1CC4-4DEF-8A65-8EFB2F2DF946}"/>
    <dgm:cxn modelId="{B22C9B89-9740-4BA5-81E7-F803639DD525}" type="presOf" srcId="{3B4F1D0B-53E4-440F-BFDB-8979DA03D3D7}" destId="{56770E93-6A2F-4167-8392-22DF2E199654}" srcOrd="0" destOrd="0" presId="urn:microsoft.com/office/officeart/2005/8/layout/radial6"/>
    <dgm:cxn modelId="{6F8B07BD-9EE4-4AA2-96B2-8C2B1A518AE4}" type="presOf" srcId="{0A414E61-DFB7-4B36-98AE-CC43A0002B99}" destId="{3A79A98C-E3C1-4E33-8FCB-117723B0FECF}" srcOrd="0" destOrd="0" presId="urn:microsoft.com/office/officeart/2005/8/layout/radial6"/>
    <dgm:cxn modelId="{DB9297C6-1779-4E78-ABC7-1EA0D7C59BC9}" type="presOf" srcId="{11E4CB44-6BCF-46BB-AB5F-7C31D4265A27}" destId="{6AC0358A-C2C4-4633-B8DC-1FBE447790BB}" srcOrd="0" destOrd="0" presId="urn:microsoft.com/office/officeart/2005/8/layout/radial6"/>
    <dgm:cxn modelId="{D2BC83CD-AB0D-4222-A4A4-88BB850E132F}" srcId="{FD86D00C-BEC4-49CF-A3AD-51503860D7A9}" destId="{7B7627C8-C893-4F39-935E-B004C8EB2899}" srcOrd="2" destOrd="0" parTransId="{F8C6DC8F-3337-4433-AAFF-F7CECCB4BC26}" sibTransId="{E99268D2-611D-4799-B666-1026589AD094}"/>
    <dgm:cxn modelId="{30CEFDD3-049D-4E85-9ABD-AAEB1E902A65}" type="presOf" srcId="{FD86D00C-BEC4-49CF-A3AD-51503860D7A9}" destId="{AEFAB689-4C1B-42F8-A1E1-5B9CF2D4EC22}" srcOrd="0" destOrd="0" presId="urn:microsoft.com/office/officeart/2005/8/layout/radial6"/>
    <dgm:cxn modelId="{82EC2EF0-DD03-47F0-AF64-3A3BB0A168C6}" type="presOf" srcId="{AE09C5FF-7250-40F1-8E69-88883FA54D75}" destId="{0D9C01E0-078A-4B00-8D5B-258ABB85EF6D}" srcOrd="0" destOrd="0" presId="urn:microsoft.com/office/officeart/2005/8/layout/radial6"/>
    <dgm:cxn modelId="{CB60A2F3-3F67-4F0C-9E90-A390453E7912}" type="presOf" srcId="{F1BA47D9-90E4-401B-97FF-C9C31E08063E}" destId="{E123DF91-7030-4567-87E2-44F0F2A053CF}" srcOrd="0" destOrd="0" presId="urn:microsoft.com/office/officeart/2005/8/layout/radial6"/>
    <dgm:cxn modelId="{7CF224F6-1DB3-49C6-BD0D-0D5EA38696ED}" srcId="{D3C57B87-6B11-4738-9EA2-AE9ECBB765A1}" destId="{FF228782-770D-4EE9-9C4B-F7A976033C2C}" srcOrd="1" destOrd="0" parTransId="{129A2994-2659-4674-8B0B-DB3CBB3DDBC5}" sibTransId="{3B4F1D0B-53E4-440F-BFDB-8979DA03D3D7}"/>
    <dgm:cxn modelId="{A92E6FFB-9C82-4D76-83F2-B638245A8BC1}" srcId="{D3C57B87-6B11-4738-9EA2-AE9ECBB765A1}" destId="{AE09C5FF-7250-40F1-8E69-88883FA54D75}" srcOrd="2" destOrd="0" parTransId="{5FFDC2C2-0121-470D-A9AE-BB9C70D626F1}" sibTransId="{11E4CB44-6BCF-46BB-AB5F-7C31D4265A27}"/>
    <dgm:cxn modelId="{71A501FE-678A-45CD-94D6-9DE3159A4BDC}" type="presOf" srcId="{D3C57B87-6B11-4738-9EA2-AE9ECBB765A1}" destId="{B5FEDF37-C9F6-4D15-8C07-0C3305DE2870}" srcOrd="0" destOrd="0" presId="urn:microsoft.com/office/officeart/2005/8/layout/radial6"/>
    <dgm:cxn modelId="{E9A9C327-1007-44A6-A0F1-39E145CDEC7B}" type="presParOf" srcId="{AEFAB689-4C1B-42F8-A1E1-5B9CF2D4EC22}" destId="{B5FEDF37-C9F6-4D15-8C07-0C3305DE2870}" srcOrd="0" destOrd="0" presId="urn:microsoft.com/office/officeart/2005/8/layout/radial6"/>
    <dgm:cxn modelId="{8DC13B75-0354-4D80-AB72-AEB1F36BC7C4}" type="presParOf" srcId="{AEFAB689-4C1B-42F8-A1E1-5B9CF2D4EC22}" destId="{F0D587E6-CE99-4DB9-837D-C28F5E179A84}" srcOrd="1" destOrd="0" presId="urn:microsoft.com/office/officeart/2005/8/layout/radial6"/>
    <dgm:cxn modelId="{2B23D2D3-5520-419E-8994-0EE58186EB24}" type="presParOf" srcId="{AEFAB689-4C1B-42F8-A1E1-5B9CF2D4EC22}" destId="{68CE45E7-69F4-475B-BAA7-74297B1FA103}" srcOrd="2" destOrd="0" presId="urn:microsoft.com/office/officeart/2005/8/layout/radial6"/>
    <dgm:cxn modelId="{E628A76A-0630-4D15-8856-D199CFD12AF6}" type="presParOf" srcId="{AEFAB689-4C1B-42F8-A1E1-5B9CF2D4EC22}" destId="{C4E388B7-008F-447D-8140-FB954EBCB4EF}" srcOrd="3" destOrd="0" presId="urn:microsoft.com/office/officeart/2005/8/layout/radial6"/>
    <dgm:cxn modelId="{7049F750-4D01-4D4F-88C4-8FBC554B9A19}" type="presParOf" srcId="{AEFAB689-4C1B-42F8-A1E1-5B9CF2D4EC22}" destId="{9803F022-E64E-4286-9AA5-4DA2AD8FBADA}" srcOrd="4" destOrd="0" presId="urn:microsoft.com/office/officeart/2005/8/layout/radial6"/>
    <dgm:cxn modelId="{73DC3D57-7BE7-4B3D-8282-273F2FAB9A0D}" type="presParOf" srcId="{AEFAB689-4C1B-42F8-A1E1-5B9CF2D4EC22}" destId="{64F48497-BF52-4565-AC85-256D8D3C73E6}" srcOrd="5" destOrd="0" presId="urn:microsoft.com/office/officeart/2005/8/layout/radial6"/>
    <dgm:cxn modelId="{6A55F0C4-B537-4F2D-94D3-4DEB8632A539}" type="presParOf" srcId="{AEFAB689-4C1B-42F8-A1E1-5B9CF2D4EC22}" destId="{56770E93-6A2F-4167-8392-22DF2E199654}" srcOrd="6" destOrd="0" presId="urn:microsoft.com/office/officeart/2005/8/layout/radial6"/>
    <dgm:cxn modelId="{0FE57732-A486-470C-B807-1CD3779493C4}" type="presParOf" srcId="{AEFAB689-4C1B-42F8-A1E1-5B9CF2D4EC22}" destId="{0D9C01E0-078A-4B00-8D5B-258ABB85EF6D}" srcOrd="7" destOrd="0" presId="urn:microsoft.com/office/officeart/2005/8/layout/radial6"/>
    <dgm:cxn modelId="{DB7BAE28-71C2-449E-A080-5B41D971870B}" type="presParOf" srcId="{AEFAB689-4C1B-42F8-A1E1-5B9CF2D4EC22}" destId="{847EF0E6-225D-4CBD-BA2D-532B61B0F077}" srcOrd="8" destOrd="0" presId="urn:microsoft.com/office/officeart/2005/8/layout/radial6"/>
    <dgm:cxn modelId="{6D104550-37A1-48B6-AA87-EC1BD13FFF2F}" type="presParOf" srcId="{AEFAB689-4C1B-42F8-A1E1-5B9CF2D4EC22}" destId="{6AC0358A-C2C4-4633-B8DC-1FBE447790BB}" srcOrd="9" destOrd="0" presId="urn:microsoft.com/office/officeart/2005/8/layout/radial6"/>
    <dgm:cxn modelId="{28A7D65F-A268-40F2-8424-4C8B0472B8C9}" type="presParOf" srcId="{AEFAB689-4C1B-42F8-A1E1-5B9CF2D4EC22}" destId="{3A79A98C-E3C1-4E33-8FCB-117723B0FECF}" srcOrd="10" destOrd="0" presId="urn:microsoft.com/office/officeart/2005/8/layout/radial6"/>
    <dgm:cxn modelId="{6619C846-B11A-4303-8563-A056A0C4A9DD}" type="presParOf" srcId="{AEFAB689-4C1B-42F8-A1E1-5B9CF2D4EC22}" destId="{FED12A33-9856-4F28-9FA6-1A63F77F8456}" srcOrd="11" destOrd="0" presId="urn:microsoft.com/office/officeart/2005/8/layout/radial6"/>
    <dgm:cxn modelId="{D1215F97-7841-43E9-9A74-6D63377D9786}" type="presParOf" srcId="{AEFAB689-4C1B-42F8-A1E1-5B9CF2D4EC22}" destId="{6F716774-C67A-495B-81DE-7469D1070213}" srcOrd="12" destOrd="0" presId="urn:microsoft.com/office/officeart/2005/8/layout/radial6"/>
    <dgm:cxn modelId="{A4AF7170-4C3D-4A44-9514-5BE68B3488B4}" type="presParOf" srcId="{AEFAB689-4C1B-42F8-A1E1-5B9CF2D4EC22}" destId="{E123DF91-7030-4567-87E2-44F0F2A053CF}" srcOrd="13" destOrd="0" presId="urn:microsoft.com/office/officeart/2005/8/layout/radial6"/>
    <dgm:cxn modelId="{EEE2D9C3-BB91-4F66-843A-B2F9F0E8B17D}" type="presParOf" srcId="{AEFAB689-4C1B-42F8-A1E1-5B9CF2D4EC22}" destId="{6752FE2A-68C5-4AF8-9234-D290512724CE}" srcOrd="14" destOrd="0" presId="urn:microsoft.com/office/officeart/2005/8/layout/radial6"/>
    <dgm:cxn modelId="{A245958E-F9F5-4305-9A27-D97F0465D2A5}" type="presParOf" srcId="{AEFAB689-4C1B-42F8-A1E1-5B9CF2D4EC22}" destId="{2DC0A137-63A9-4AC9-B00F-4A44392A9E58}"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0A137-63A9-4AC9-B00F-4A44392A9E58}">
      <dsp:nvSpPr>
        <dsp:cNvPr id="0" name=""/>
        <dsp:cNvSpPr/>
      </dsp:nvSpPr>
      <dsp:spPr>
        <a:xfrm>
          <a:off x="1436449" y="670051"/>
          <a:ext cx="4350027" cy="4350027"/>
        </a:xfrm>
        <a:prstGeom prst="blockArc">
          <a:avLst>
            <a:gd name="adj1" fmla="val 11880000"/>
            <a:gd name="adj2" fmla="val 16200000"/>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6F716774-C67A-495B-81DE-7469D1070213}">
      <dsp:nvSpPr>
        <dsp:cNvPr id="0" name=""/>
        <dsp:cNvSpPr/>
      </dsp:nvSpPr>
      <dsp:spPr>
        <a:xfrm>
          <a:off x="1443211" y="648864"/>
          <a:ext cx="4350027" cy="4350027"/>
        </a:xfrm>
        <a:prstGeom prst="blockArc">
          <a:avLst>
            <a:gd name="adj1" fmla="val 7573551"/>
            <a:gd name="adj2" fmla="val 11844013"/>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6AC0358A-C2C4-4633-B8DC-1FBE447790BB}">
      <dsp:nvSpPr>
        <dsp:cNvPr id="0" name=""/>
        <dsp:cNvSpPr/>
      </dsp:nvSpPr>
      <dsp:spPr>
        <a:xfrm>
          <a:off x="1454423" y="657135"/>
          <a:ext cx="4350027" cy="4350027"/>
        </a:xfrm>
        <a:prstGeom prst="blockArc">
          <a:avLst>
            <a:gd name="adj1" fmla="val 3275815"/>
            <a:gd name="adj2" fmla="val 7596095"/>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56770E93-6A2F-4167-8392-22DF2E199654}">
      <dsp:nvSpPr>
        <dsp:cNvPr id="0" name=""/>
        <dsp:cNvSpPr/>
      </dsp:nvSpPr>
      <dsp:spPr>
        <a:xfrm>
          <a:off x="1436449" y="670051"/>
          <a:ext cx="4350027" cy="4350027"/>
        </a:xfrm>
        <a:prstGeom prst="blockArc">
          <a:avLst>
            <a:gd name="adj1" fmla="val 20520000"/>
            <a:gd name="adj2" fmla="val 3240000"/>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C4E388B7-008F-447D-8140-FB954EBCB4EF}">
      <dsp:nvSpPr>
        <dsp:cNvPr id="0" name=""/>
        <dsp:cNvSpPr/>
      </dsp:nvSpPr>
      <dsp:spPr>
        <a:xfrm>
          <a:off x="1436449" y="670051"/>
          <a:ext cx="4350027" cy="4350027"/>
        </a:xfrm>
        <a:prstGeom prst="blockArc">
          <a:avLst>
            <a:gd name="adj1" fmla="val 16200000"/>
            <a:gd name="adj2" fmla="val 20520000"/>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B5FEDF37-C9F6-4D15-8C07-0C3305DE2870}">
      <dsp:nvSpPr>
        <dsp:cNvPr id="0" name=""/>
        <dsp:cNvSpPr/>
      </dsp:nvSpPr>
      <dsp:spPr>
        <a:xfrm>
          <a:off x="2269958" y="1532804"/>
          <a:ext cx="2683010" cy="2624520"/>
        </a:xfrm>
        <a:prstGeom prst="ellipse">
          <a:avLst/>
        </a:prstGeom>
        <a:solidFill>
          <a:srgbClr val="E2F0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ClrTx/>
            <a:buSzTx/>
            <a:buFontTx/>
            <a:buNone/>
          </a:pPr>
          <a:r>
            <a:rPr kumimoji="0" lang="en-US" altLang="en-US" sz="16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Overarching Aim</a:t>
          </a:r>
          <a:endParaRPr kumimoji="0" lang="en-US" altLang="en-US" sz="16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a:p>
          <a:pPr marL="0" lvl="0" indent="0" algn="ctr" defTabSz="711200">
            <a:lnSpc>
              <a:spcPct val="90000"/>
            </a:lnSpc>
            <a:spcBef>
              <a:spcPct val="0"/>
            </a:spcBef>
            <a:spcAft>
              <a:spcPct val="35000"/>
            </a:spcAft>
            <a:buClrTx/>
            <a:buSzTx/>
            <a:buFontTx/>
            <a:buNone/>
          </a:pPr>
          <a:r>
            <a:rPr kumimoji="0" lang="en-US" altLang="en-US" sz="14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we can improve the design and delivery of funding programmes in Wales in order to have a greater impact.</a:t>
          </a:r>
          <a:endParaRPr lang="en-GB" sz="1400" kern="1200" dirty="0">
            <a:latin typeface="Arial" panose="020B0604020202020204" pitchFamily="34" charset="0"/>
            <a:cs typeface="Arial" panose="020B0604020202020204" pitchFamily="34" charset="0"/>
          </a:endParaRPr>
        </a:p>
      </dsp:txBody>
      <dsp:txXfrm>
        <a:off x="2662876" y="1917156"/>
        <a:ext cx="1897174" cy="1855816"/>
      </dsp:txXfrm>
    </dsp:sp>
    <dsp:sp modelId="{F0D587E6-CE99-4DB9-837D-C28F5E179A84}">
      <dsp:nvSpPr>
        <dsp:cNvPr id="0" name=""/>
        <dsp:cNvSpPr/>
      </dsp:nvSpPr>
      <dsp:spPr>
        <a:xfrm>
          <a:off x="2654784" y="-228655"/>
          <a:ext cx="1913357" cy="1898368"/>
        </a:xfrm>
        <a:prstGeom prst="ellipse">
          <a:avLst/>
        </a:prstGeom>
        <a:solidFill>
          <a:srgbClr val="D9D9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&amp; Continuous Dialogue</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meaningful and regular engagement between funders and voluntary sector bodies.</a:t>
          </a:r>
          <a:endParaRPr kumimoji="0" lang="en-US" altLang="en-US" sz="11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dsp:txBody>
      <dsp:txXfrm>
        <a:off x="2934989" y="49355"/>
        <a:ext cx="1352947" cy="1342348"/>
      </dsp:txXfrm>
    </dsp:sp>
    <dsp:sp modelId="{9803F022-E64E-4286-9AA5-4DA2AD8FBADA}">
      <dsp:nvSpPr>
        <dsp:cNvPr id="0" name=""/>
        <dsp:cNvSpPr/>
      </dsp:nvSpPr>
      <dsp:spPr>
        <a:xfrm>
          <a:off x="4675338" y="1239363"/>
          <a:ext cx="1913357" cy="1898368"/>
        </a:xfrm>
        <a:prstGeom prst="ellipse">
          <a:avLst/>
        </a:prstGeom>
        <a:solidFill>
          <a:srgbClr val="FFE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Valuing &amp; Outcomes</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we are basing our funding decisions on a broad consideration of social, environmental and economic value and outcomes.</a:t>
          </a:r>
          <a:endParaRPr lang="en-GB" sz="1100" kern="1200" dirty="0"/>
        </a:p>
      </dsp:txBody>
      <dsp:txXfrm>
        <a:off x="4955543" y="1517373"/>
        <a:ext cx="1352947" cy="1342348"/>
      </dsp:txXfrm>
    </dsp:sp>
    <dsp:sp modelId="{0D9C01E0-078A-4B00-8D5B-258ABB85EF6D}">
      <dsp:nvSpPr>
        <dsp:cNvPr id="0" name=""/>
        <dsp:cNvSpPr/>
      </dsp:nvSpPr>
      <dsp:spPr>
        <a:xfrm>
          <a:off x="3903555" y="3614666"/>
          <a:ext cx="1913357" cy="1898368"/>
        </a:xfrm>
        <a:prstGeom prst="ellipse">
          <a:avLst/>
        </a:prstGeom>
        <a:solidFill>
          <a:srgbClr val="B4C7E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Appropriate Funding Basis</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funders consider all options and choose the appropriate mechanism(s) that will effectively deliver agreed outcomes throughout the funding period.</a:t>
          </a:r>
          <a:endParaRPr lang="en-GB" sz="1100" kern="1200" dirty="0"/>
        </a:p>
      </dsp:txBody>
      <dsp:txXfrm>
        <a:off x="4183760" y="3892676"/>
        <a:ext cx="1352947" cy="1342348"/>
      </dsp:txXfrm>
    </dsp:sp>
    <dsp:sp modelId="{3A79A98C-E3C1-4E33-8FCB-117723B0FECF}">
      <dsp:nvSpPr>
        <dsp:cNvPr id="0" name=""/>
        <dsp:cNvSpPr/>
      </dsp:nvSpPr>
      <dsp:spPr>
        <a:xfrm>
          <a:off x="1406010" y="3588543"/>
          <a:ext cx="1913357" cy="1898368"/>
        </a:xfrm>
        <a:prstGeom prst="ellipse">
          <a:avLst/>
        </a:prstGeom>
        <a:solidFill>
          <a:srgbClr val="EDC1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Flexibility</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that if evidence or circumstances support the need, both funder and funded organisations can suggest adjustments for joint agreement.</a:t>
          </a:r>
          <a:endParaRPr lang="en-GB" sz="1100" kern="1200" dirty="0"/>
        </a:p>
      </dsp:txBody>
      <dsp:txXfrm>
        <a:off x="1686215" y="3866553"/>
        <a:ext cx="1352947" cy="1342348"/>
      </dsp:txXfrm>
    </dsp:sp>
    <dsp:sp modelId="{E123DF91-7030-4567-87E2-44F0F2A053CF}">
      <dsp:nvSpPr>
        <dsp:cNvPr id="0" name=""/>
        <dsp:cNvSpPr/>
      </dsp:nvSpPr>
      <dsp:spPr>
        <a:xfrm>
          <a:off x="633691" y="1239503"/>
          <a:ext cx="1914437" cy="1898088"/>
        </a:xfrm>
        <a:prstGeom prst="ellipse">
          <a:avLst/>
        </a:prstGeom>
        <a:solidFill>
          <a:srgbClr val="F8CB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Equity</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fairness of access for all - creating a funding environment that is proportionate, remove barriers to inclusion and builds support.</a:t>
          </a:r>
          <a:endParaRPr lang="en-GB" sz="1100" kern="1200" dirty="0"/>
        </a:p>
      </dsp:txBody>
      <dsp:txXfrm>
        <a:off x="914054" y="1517472"/>
        <a:ext cx="1353711" cy="13421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3E06CD-86BC-07C7-9BEC-83096BE8E34E}"/>
              </a:ext>
            </a:extLst>
          </p:cNvPr>
          <p:cNvSpPr>
            <a:spLocks noGrp="1"/>
          </p:cNvSpPr>
          <p:nvPr>
            <p:ph type="hdr" sz="quarter"/>
          </p:nvPr>
        </p:nvSpPr>
        <p:spPr>
          <a:xfrm>
            <a:off x="0" y="0"/>
            <a:ext cx="2947035" cy="492082"/>
          </a:xfrm>
          <a:prstGeom prst="rect">
            <a:avLst/>
          </a:prstGeom>
        </p:spPr>
        <p:txBody>
          <a:bodyPr vert="horz" lIns="91440" tIns="45720" rIns="91440" bIns="45720" rtlCol="0"/>
          <a:lstStyle>
            <a:lvl1pPr algn="l">
              <a:defRPr sz="1200"/>
            </a:lvl1pPr>
          </a:lstStyle>
          <a:p>
            <a:r>
              <a:rPr lang="en-GB" dirty="0"/>
              <a:t>F&amp;C Code of Practice Review - new Principles</a:t>
            </a:r>
          </a:p>
        </p:txBody>
      </p:sp>
      <p:sp>
        <p:nvSpPr>
          <p:cNvPr id="3" name="Date Placeholder 2">
            <a:extLst>
              <a:ext uri="{FF2B5EF4-FFF2-40B4-BE49-F238E27FC236}">
                <a16:creationId xmlns:a16="http://schemas.microsoft.com/office/drawing/2014/main" id="{1CBC4C6E-F563-1F31-EFF1-61D6375A3AFF}"/>
              </a:ext>
            </a:extLst>
          </p:cNvPr>
          <p:cNvSpPr>
            <a:spLocks noGrp="1"/>
          </p:cNvSpPr>
          <p:nvPr>
            <p:ph type="dt" sz="quarter" idx="1"/>
          </p:nvPr>
        </p:nvSpPr>
        <p:spPr>
          <a:xfrm>
            <a:off x="3852241" y="0"/>
            <a:ext cx="2947035" cy="492082"/>
          </a:xfrm>
          <a:prstGeom prst="rect">
            <a:avLst/>
          </a:prstGeom>
        </p:spPr>
        <p:txBody>
          <a:bodyPr vert="horz" lIns="91440" tIns="45720" rIns="91440" bIns="45720" rtlCol="0"/>
          <a:lstStyle>
            <a:lvl1pPr algn="r">
              <a:defRPr sz="1200"/>
            </a:lvl1pPr>
          </a:lstStyle>
          <a:p>
            <a:fld id="{0C8F06B9-D1F0-46A1-B9D7-D24AC5F1315E}" type="datetimeFigureOut">
              <a:rPr lang="en-GB" smtClean="0"/>
              <a:t>21/04/2023</a:t>
            </a:fld>
            <a:endParaRPr lang="en-GB" dirty="0"/>
          </a:p>
        </p:txBody>
      </p:sp>
      <p:sp>
        <p:nvSpPr>
          <p:cNvPr id="4" name="Footer Placeholder 3">
            <a:extLst>
              <a:ext uri="{FF2B5EF4-FFF2-40B4-BE49-F238E27FC236}">
                <a16:creationId xmlns:a16="http://schemas.microsoft.com/office/drawing/2014/main" id="{D628812B-6307-C837-98AE-AE4B58E9B87C}"/>
              </a:ext>
            </a:extLst>
          </p:cNvPr>
          <p:cNvSpPr>
            <a:spLocks noGrp="1"/>
          </p:cNvSpPr>
          <p:nvPr>
            <p:ph type="ftr" sz="quarter" idx="2"/>
          </p:nvPr>
        </p:nvSpPr>
        <p:spPr>
          <a:xfrm>
            <a:off x="0" y="9315495"/>
            <a:ext cx="2947035" cy="49208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6BEB59BB-4838-702E-A582-B5057D185FCC}"/>
              </a:ext>
            </a:extLst>
          </p:cNvPr>
          <p:cNvSpPr>
            <a:spLocks noGrp="1"/>
          </p:cNvSpPr>
          <p:nvPr>
            <p:ph type="sldNum" sz="quarter" idx="3"/>
          </p:nvPr>
        </p:nvSpPr>
        <p:spPr>
          <a:xfrm>
            <a:off x="3852241" y="9315495"/>
            <a:ext cx="2947035" cy="492081"/>
          </a:xfrm>
          <a:prstGeom prst="rect">
            <a:avLst/>
          </a:prstGeom>
        </p:spPr>
        <p:txBody>
          <a:bodyPr vert="horz" lIns="91440" tIns="45720" rIns="91440" bIns="45720" rtlCol="0" anchor="b"/>
          <a:lstStyle>
            <a:lvl1pPr algn="r">
              <a:defRPr sz="1200"/>
            </a:lvl1pPr>
          </a:lstStyle>
          <a:p>
            <a:fld id="{27D9AE00-C369-4A62-BFBE-C8329693DD24}" type="slidenum">
              <a:rPr lang="en-GB" smtClean="0"/>
              <a:t>‹#›</a:t>
            </a:fld>
            <a:endParaRPr lang="en-GB" dirty="0"/>
          </a:p>
        </p:txBody>
      </p:sp>
    </p:spTree>
    <p:extLst>
      <p:ext uri="{BB962C8B-B14F-4D97-AF65-F5344CB8AC3E}">
        <p14:creationId xmlns:p14="http://schemas.microsoft.com/office/powerpoint/2010/main" val="17462924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35" cy="492082"/>
          </a:xfrm>
          <a:prstGeom prst="rect">
            <a:avLst/>
          </a:prstGeom>
        </p:spPr>
        <p:txBody>
          <a:bodyPr vert="horz" lIns="91440" tIns="45720" rIns="91440" bIns="45720" rtlCol="0"/>
          <a:lstStyle>
            <a:lvl1pPr algn="l">
              <a:defRPr sz="1200"/>
            </a:lvl1pPr>
          </a:lstStyle>
          <a:p>
            <a:r>
              <a:rPr lang="en-GB" dirty="0"/>
              <a:t>F&amp;C Code of Practice Review - new Principles</a:t>
            </a:r>
          </a:p>
        </p:txBody>
      </p:sp>
      <p:sp>
        <p:nvSpPr>
          <p:cNvPr id="3" name="Date Placeholder 2"/>
          <p:cNvSpPr>
            <a:spLocks noGrp="1"/>
          </p:cNvSpPr>
          <p:nvPr>
            <p:ph type="dt" idx="1"/>
          </p:nvPr>
        </p:nvSpPr>
        <p:spPr>
          <a:xfrm>
            <a:off x="3852241" y="0"/>
            <a:ext cx="2947035" cy="492082"/>
          </a:xfrm>
          <a:prstGeom prst="rect">
            <a:avLst/>
          </a:prstGeom>
        </p:spPr>
        <p:txBody>
          <a:bodyPr vert="horz" lIns="91440" tIns="45720" rIns="91440" bIns="45720" rtlCol="0"/>
          <a:lstStyle>
            <a:lvl1pPr algn="r">
              <a:defRPr sz="1200"/>
            </a:lvl1pPr>
          </a:lstStyle>
          <a:p>
            <a:fld id="{1A74CB0D-EE35-4676-B988-432634FF13FB}" type="datetimeFigureOut">
              <a:rPr lang="en-GB" smtClean="0"/>
              <a:t>21/04/2023</a:t>
            </a:fld>
            <a:endParaRPr lang="en-GB" dirty="0"/>
          </a:p>
        </p:txBody>
      </p:sp>
      <p:sp>
        <p:nvSpPr>
          <p:cNvPr id="4" name="Slide Image Placeholder 3"/>
          <p:cNvSpPr>
            <a:spLocks noGrp="1" noRot="1" noChangeAspect="1"/>
          </p:cNvSpPr>
          <p:nvPr>
            <p:ph type="sldImg" idx="2"/>
          </p:nvPr>
        </p:nvSpPr>
        <p:spPr>
          <a:xfrm>
            <a:off x="458788" y="1225550"/>
            <a:ext cx="5883275" cy="33099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085" y="4719895"/>
            <a:ext cx="5440680" cy="386173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15495"/>
            <a:ext cx="2947035" cy="49208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2241" y="9315495"/>
            <a:ext cx="2947035" cy="492081"/>
          </a:xfrm>
          <a:prstGeom prst="rect">
            <a:avLst/>
          </a:prstGeom>
        </p:spPr>
        <p:txBody>
          <a:bodyPr vert="horz" lIns="91440" tIns="45720" rIns="91440" bIns="45720" rtlCol="0" anchor="b"/>
          <a:lstStyle>
            <a:lvl1pPr algn="r">
              <a:defRPr sz="1200"/>
            </a:lvl1pPr>
          </a:lstStyle>
          <a:p>
            <a:fld id="{498CDB3B-6128-49D3-A76F-11CA3BD7E1C7}" type="slidenum">
              <a:rPr lang="en-GB" smtClean="0"/>
              <a:t>‹#›</a:t>
            </a:fld>
            <a:endParaRPr lang="en-GB" dirty="0"/>
          </a:p>
        </p:txBody>
      </p:sp>
    </p:spTree>
    <p:extLst>
      <p:ext uri="{BB962C8B-B14F-4D97-AF65-F5344CB8AC3E}">
        <p14:creationId xmlns:p14="http://schemas.microsoft.com/office/powerpoint/2010/main" val="19761603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1</a:t>
            </a:fld>
            <a:endParaRPr lang="en-GB" dirty="0"/>
          </a:p>
        </p:txBody>
      </p:sp>
    </p:spTree>
    <p:extLst>
      <p:ext uri="{BB962C8B-B14F-4D97-AF65-F5344CB8AC3E}">
        <p14:creationId xmlns:p14="http://schemas.microsoft.com/office/powerpoint/2010/main" val="47172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10</a:t>
            </a:fld>
            <a:endParaRPr lang="en-GB" dirty="0"/>
          </a:p>
        </p:txBody>
      </p:sp>
    </p:spTree>
    <p:extLst>
      <p:ext uri="{BB962C8B-B14F-4D97-AF65-F5344CB8AC3E}">
        <p14:creationId xmlns:p14="http://schemas.microsoft.com/office/powerpoint/2010/main" val="2211734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11</a:t>
            </a:fld>
            <a:endParaRPr lang="en-GB" dirty="0"/>
          </a:p>
        </p:txBody>
      </p:sp>
    </p:spTree>
    <p:extLst>
      <p:ext uri="{BB962C8B-B14F-4D97-AF65-F5344CB8AC3E}">
        <p14:creationId xmlns:p14="http://schemas.microsoft.com/office/powerpoint/2010/main" val="3730725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12</a:t>
            </a:fld>
            <a:endParaRPr lang="en-GB" dirty="0"/>
          </a:p>
        </p:txBody>
      </p:sp>
    </p:spTree>
    <p:extLst>
      <p:ext uri="{BB962C8B-B14F-4D97-AF65-F5344CB8AC3E}">
        <p14:creationId xmlns:p14="http://schemas.microsoft.com/office/powerpoint/2010/main" val="1214783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13</a:t>
            </a:fld>
            <a:endParaRPr lang="en-GB" dirty="0"/>
          </a:p>
        </p:txBody>
      </p:sp>
    </p:spTree>
    <p:extLst>
      <p:ext uri="{BB962C8B-B14F-4D97-AF65-F5344CB8AC3E}">
        <p14:creationId xmlns:p14="http://schemas.microsoft.com/office/powerpoint/2010/main" val="759043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16</a:t>
            </a:fld>
            <a:endParaRPr lang="en-GB" dirty="0"/>
          </a:p>
        </p:txBody>
      </p:sp>
    </p:spTree>
    <p:extLst>
      <p:ext uri="{BB962C8B-B14F-4D97-AF65-F5344CB8AC3E}">
        <p14:creationId xmlns:p14="http://schemas.microsoft.com/office/powerpoint/2010/main" val="3000562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1225550"/>
            <a:ext cx="5883275" cy="33099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2</a:t>
            </a:fld>
            <a:endParaRPr lang="en-GB" dirty="0"/>
          </a:p>
        </p:txBody>
      </p:sp>
    </p:spTree>
    <p:extLst>
      <p:ext uri="{BB962C8B-B14F-4D97-AF65-F5344CB8AC3E}">
        <p14:creationId xmlns:p14="http://schemas.microsoft.com/office/powerpoint/2010/main" val="335634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3</a:t>
            </a:fld>
            <a:endParaRPr lang="en-GB" dirty="0"/>
          </a:p>
        </p:txBody>
      </p:sp>
    </p:spTree>
    <p:extLst>
      <p:ext uri="{BB962C8B-B14F-4D97-AF65-F5344CB8AC3E}">
        <p14:creationId xmlns:p14="http://schemas.microsoft.com/office/powerpoint/2010/main" val="4273873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4</a:t>
            </a:fld>
            <a:endParaRPr lang="en-GB" dirty="0"/>
          </a:p>
        </p:txBody>
      </p:sp>
    </p:spTree>
    <p:extLst>
      <p:ext uri="{BB962C8B-B14F-4D97-AF65-F5344CB8AC3E}">
        <p14:creationId xmlns:p14="http://schemas.microsoft.com/office/powerpoint/2010/main" val="3635354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5</a:t>
            </a:fld>
            <a:endParaRPr lang="en-GB" dirty="0"/>
          </a:p>
        </p:txBody>
      </p:sp>
    </p:spTree>
    <p:extLst>
      <p:ext uri="{BB962C8B-B14F-4D97-AF65-F5344CB8AC3E}">
        <p14:creationId xmlns:p14="http://schemas.microsoft.com/office/powerpoint/2010/main" val="1668408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6</a:t>
            </a:fld>
            <a:endParaRPr lang="en-GB" dirty="0"/>
          </a:p>
        </p:txBody>
      </p:sp>
    </p:spTree>
    <p:extLst>
      <p:ext uri="{BB962C8B-B14F-4D97-AF65-F5344CB8AC3E}">
        <p14:creationId xmlns:p14="http://schemas.microsoft.com/office/powerpoint/2010/main" val="345221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7</a:t>
            </a:fld>
            <a:endParaRPr lang="en-GB" dirty="0"/>
          </a:p>
        </p:txBody>
      </p:sp>
    </p:spTree>
    <p:extLst>
      <p:ext uri="{BB962C8B-B14F-4D97-AF65-F5344CB8AC3E}">
        <p14:creationId xmlns:p14="http://schemas.microsoft.com/office/powerpoint/2010/main" val="2075043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8</a:t>
            </a:fld>
            <a:endParaRPr lang="en-GB" dirty="0"/>
          </a:p>
        </p:txBody>
      </p:sp>
    </p:spTree>
    <p:extLst>
      <p:ext uri="{BB962C8B-B14F-4D97-AF65-F5344CB8AC3E}">
        <p14:creationId xmlns:p14="http://schemas.microsoft.com/office/powerpoint/2010/main" val="181498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9</a:t>
            </a:fld>
            <a:endParaRPr lang="en-GB" dirty="0"/>
          </a:p>
        </p:txBody>
      </p:sp>
    </p:spTree>
    <p:extLst>
      <p:ext uri="{BB962C8B-B14F-4D97-AF65-F5344CB8AC3E}">
        <p14:creationId xmlns:p14="http://schemas.microsoft.com/office/powerpoint/2010/main" val="2627044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23159"/>
            <a:ext cx="9144000" cy="1086803"/>
          </a:xfrm>
        </p:spPr>
        <p:txBody>
          <a:bodyPr anchor="b">
            <a:normAutofit/>
          </a:bodyPr>
          <a:lstStyle>
            <a:lvl1pPr algn="ctr">
              <a:defRPr sz="48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793CA2DA-A022-4153-9330-7B9A81300F45}" type="datetime1">
              <a:rPr lang="en-GB" smtClean="0"/>
              <a:t>21/04/2023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AF0CEA-B6E4-4B36-997F-98A93A01189D}"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4704" y="0"/>
            <a:ext cx="1438656" cy="1691640"/>
          </a:xfrm>
          <a:prstGeom prst="rect">
            <a:avLst/>
          </a:prstGeom>
        </p:spPr>
      </p:pic>
    </p:spTree>
    <p:extLst>
      <p:ext uri="{BB962C8B-B14F-4D97-AF65-F5344CB8AC3E}">
        <p14:creationId xmlns:p14="http://schemas.microsoft.com/office/powerpoint/2010/main" val="94039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88837AA-FD40-4EBF-9A94-BB80204E6904}" type="datetime1">
              <a:rPr lang="en-GB" smtClean="0"/>
              <a:t>21/04/2023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AF0CEA-B6E4-4B36-997F-98A93A01189D}" type="slidenum">
              <a:rPr lang="en-GB" smtClean="0"/>
              <a:t>‹#›</a:t>
            </a:fld>
            <a:endParaRPr lang="en-GB" dirty="0"/>
          </a:p>
        </p:txBody>
      </p:sp>
    </p:spTree>
    <p:extLst>
      <p:ext uri="{BB962C8B-B14F-4D97-AF65-F5344CB8AC3E}">
        <p14:creationId xmlns:p14="http://schemas.microsoft.com/office/powerpoint/2010/main" val="86144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1524000" y="2423159"/>
            <a:ext cx="9144000" cy="1086803"/>
          </a:xfrm>
        </p:spPr>
        <p:txBody>
          <a:bodyPr anchor="b">
            <a:normAutofit/>
          </a:bodyPr>
          <a:lstStyle>
            <a:lvl1pPr algn="ctr">
              <a:defRPr sz="48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53A41CA1-0999-4BC3-B3F3-77BA3E92A520}"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04704" y="0"/>
            <a:ext cx="1438656" cy="1693299"/>
          </a:xfrm>
          <a:prstGeom prst="rect">
            <a:avLst/>
          </a:prstGeom>
        </p:spPr>
      </p:pic>
    </p:spTree>
    <p:extLst>
      <p:ext uri="{BB962C8B-B14F-4D97-AF65-F5344CB8AC3E}">
        <p14:creationId xmlns:p14="http://schemas.microsoft.com/office/powerpoint/2010/main" val="305505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2CF7C002-413F-464F-B27F-6A9CCFF25FDE}"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spTree>
    <p:extLst>
      <p:ext uri="{BB962C8B-B14F-4D97-AF65-F5344CB8AC3E}">
        <p14:creationId xmlns:p14="http://schemas.microsoft.com/office/powerpoint/2010/main" val="13669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904920"/>
          </a:xfrm>
          <a:prstGeom prst="rect">
            <a:avLst/>
          </a:prstGeom>
        </p:spPr>
      </p:pic>
      <p:sp>
        <p:nvSpPr>
          <p:cNvPr id="2" name="Title 1"/>
          <p:cNvSpPr>
            <a:spLocks noGrp="1"/>
          </p:cNvSpPr>
          <p:nvPr>
            <p:ph type="ctrTitle"/>
          </p:nvPr>
        </p:nvSpPr>
        <p:spPr>
          <a:xfrm>
            <a:off x="1524000" y="2423159"/>
            <a:ext cx="9144000" cy="1086803"/>
          </a:xfrm>
        </p:spPr>
        <p:txBody>
          <a:bodyPr anchor="b">
            <a:normAutofit/>
          </a:bodyPr>
          <a:lstStyle>
            <a:lvl1pPr algn="ctr">
              <a:defRPr sz="48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17D6AB47-DFFB-4FAB-9846-F647E45B6473}"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04704" y="0"/>
            <a:ext cx="1438656" cy="1693299"/>
          </a:xfrm>
          <a:prstGeom prst="rect">
            <a:avLst/>
          </a:prstGeom>
        </p:spPr>
      </p:pic>
    </p:spTree>
    <p:extLst>
      <p:ext uri="{BB962C8B-B14F-4D97-AF65-F5344CB8AC3E}">
        <p14:creationId xmlns:p14="http://schemas.microsoft.com/office/powerpoint/2010/main" val="261455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0"/>
            <a:ext cx="12192000" cy="6904920"/>
          </a:xfrm>
          <a:prstGeom prst="rect">
            <a:avLst/>
          </a:prstGeom>
        </p:spPr>
      </p:pic>
      <p:sp>
        <p:nvSpPr>
          <p:cNvPr id="2" name="Title 1"/>
          <p:cNvSpPr>
            <a:spLocks noGrp="1"/>
          </p:cNvSpPr>
          <p:nvPr>
            <p:ph type="title"/>
          </p:nvPr>
        </p:nvSpPr>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4AE2803E-B85A-474D-9EA8-C852F428A5BD}"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spTree>
    <p:extLst>
      <p:ext uri="{BB962C8B-B14F-4D97-AF65-F5344CB8AC3E}">
        <p14:creationId xmlns:p14="http://schemas.microsoft.com/office/powerpoint/2010/main" val="173312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D6BA-1166-BDAF-2C72-A847CB55D8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3E48206-D6EA-2DDF-EFE2-EFE39D3A5DE0}"/>
              </a:ext>
            </a:extLst>
          </p:cNvPr>
          <p:cNvSpPr>
            <a:spLocks noGrp="1"/>
          </p:cNvSpPr>
          <p:nvPr>
            <p:ph type="dt" sz="half" idx="10"/>
          </p:nvPr>
        </p:nvSpPr>
        <p:spPr/>
        <p:txBody>
          <a:bodyPr/>
          <a:lstStyle/>
          <a:p>
            <a:fld id="{AEA58220-DBEF-48C0-8999-20516D85517A}" type="datetime1">
              <a:rPr lang="en-GB" smtClean="0"/>
              <a:t>21/04/2023</a:t>
            </a:fld>
            <a:endParaRPr lang="en-GB" dirty="0"/>
          </a:p>
        </p:txBody>
      </p:sp>
      <p:sp>
        <p:nvSpPr>
          <p:cNvPr id="4" name="Footer Placeholder 3">
            <a:extLst>
              <a:ext uri="{FF2B5EF4-FFF2-40B4-BE49-F238E27FC236}">
                <a16:creationId xmlns:a16="http://schemas.microsoft.com/office/drawing/2014/main" id="{0CEC1537-FBB6-894C-B09D-10728FA489B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6F48461-E104-F3E3-A0D2-3B7F7DEA4067}"/>
              </a:ext>
            </a:extLst>
          </p:cNvPr>
          <p:cNvSpPr>
            <a:spLocks noGrp="1"/>
          </p:cNvSpPr>
          <p:nvPr>
            <p:ph type="sldNum" sz="quarter" idx="12"/>
          </p:nvPr>
        </p:nvSpPr>
        <p:spPr/>
        <p:txBody>
          <a:bodyPr/>
          <a:lstStyle/>
          <a:p>
            <a:fld id="{EAAF0CEA-B6E4-4B36-997F-98A93A01189D}" type="slidenum">
              <a:rPr lang="en-GB" smtClean="0"/>
              <a:t>‹#›</a:t>
            </a:fld>
            <a:endParaRPr lang="en-GB" dirty="0"/>
          </a:p>
        </p:txBody>
      </p:sp>
    </p:spTree>
    <p:extLst>
      <p:ext uri="{BB962C8B-B14F-4D97-AF65-F5344CB8AC3E}">
        <p14:creationId xmlns:p14="http://schemas.microsoft.com/office/powerpoint/2010/main" val="333044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58220-DBEF-48C0-8999-20516D85517A}" type="datetime1">
              <a:rPr lang="en-GB" smtClean="0"/>
              <a:t>21/04/2023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F0CEA-B6E4-4B36-997F-98A93A01189D}" type="slidenum">
              <a:rPr lang="en-GB" smtClean="0"/>
              <a:t>‹#›</a:t>
            </a:fld>
            <a:endParaRPr lang="en-GB" dirty="0"/>
          </a:p>
        </p:txBody>
      </p:sp>
      <p:sp>
        <p:nvSpPr>
          <p:cNvPr id="7" name="TextBox 6">
            <a:extLst>
              <a:ext uri="{FF2B5EF4-FFF2-40B4-BE49-F238E27FC236}">
                <a16:creationId xmlns:a16="http://schemas.microsoft.com/office/drawing/2014/main" id="{4982D403-927C-4CCF-FA82-2E4F867BA246}"/>
              </a:ext>
            </a:extLst>
          </p:cNvPr>
          <p:cNvSpPr txBox="1"/>
          <p:nvPr userDrawn="1"/>
        </p:nvSpPr>
        <p:spPr>
          <a:xfrm rot="20036713">
            <a:off x="-507438" y="415833"/>
            <a:ext cx="4340773" cy="1938992"/>
          </a:xfrm>
          <a:prstGeom prst="rect">
            <a:avLst/>
          </a:prstGeom>
          <a:noFill/>
        </p:spPr>
        <p:txBody>
          <a:bodyPr wrap="square" rtlCol="0">
            <a:spAutoFit/>
          </a:bodyPr>
          <a:lstStyle/>
          <a:p>
            <a:pPr algn="ctr"/>
            <a:r>
              <a:rPr lang="en-GB" sz="6000" dirty="0">
                <a:solidFill>
                  <a:schemeClr val="tx1"/>
                </a:solidFill>
              </a:rPr>
              <a:t>Draft</a:t>
            </a:r>
            <a:br>
              <a:rPr lang="en-GB" sz="6000" dirty="0">
                <a:solidFill>
                  <a:schemeClr val="tx1"/>
                </a:solidFill>
              </a:rPr>
            </a:br>
            <a:endParaRPr lang="en-GB" sz="6000" dirty="0">
              <a:solidFill>
                <a:schemeClr val="tx1"/>
              </a:solidFill>
            </a:endParaRPr>
          </a:p>
        </p:txBody>
      </p:sp>
    </p:spTree>
    <p:extLst>
      <p:ext uri="{BB962C8B-B14F-4D97-AF65-F5344CB8AC3E}">
        <p14:creationId xmlns:p14="http://schemas.microsoft.com/office/powerpoint/2010/main" val="166210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marL="0" marR="0" indent="0" algn="l" defTabSz="914400" rtl="0" eaLnBrk="1" fontAlgn="auto" latinLnBrk="0" hangingPunct="1">
        <a:lnSpc>
          <a:spcPct val="90000"/>
        </a:lnSpc>
        <a:spcBef>
          <a:spcPct val="0"/>
        </a:spcBef>
        <a:spcAft>
          <a:spcPts val="0"/>
        </a:spcAft>
        <a:buClrTx/>
        <a:buSzTx/>
        <a:buFontTx/>
        <a:buNone/>
        <a:tabLst/>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thirdsectorqueries@gov.uk"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2" name="Title 11"/>
          <p:cNvSpPr>
            <a:spLocks noGrp="1"/>
          </p:cNvSpPr>
          <p:nvPr>
            <p:ph type="ctrTitle"/>
          </p:nvPr>
        </p:nvSpPr>
        <p:spPr>
          <a:xfrm>
            <a:off x="1524000" y="1714500"/>
            <a:ext cx="9144000" cy="3152775"/>
          </a:xfrm>
        </p:spPr>
        <p:txBody>
          <a:bodyPr>
            <a:normAutofit/>
          </a:bodyPr>
          <a:lstStyle/>
          <a:p>
            <a:r>
              <a:rPr lang="en-GB" sz="4800" dirty="0"/>
              <a:t>Funding &amp; Compliance</a:t>
            </a:r>
            <a:br>
              <a:rPr lang="en-GB" sz="4800" dirty="0"/>
            </a:br>
            <a:br>
              <a:rPr lang="en-GB" sz="4800" dirty="0"/>
            </a:br>
            <a:r>
              <a:rPr lang="en-GB" sz="4800" dirty="0"/>
              <a:t>Code of Practice Review </a:t>
            </a:r>
            <a:br>
              <a:rPr lang="en-GB" sz="4800" dirty="0"/>
            </a:br>
            <a:endParaRPr lang="en-GB" dirty="0"/>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1</a:t>
            </a:fld>
            <a:endParaRPr lang="en-GB" dirty="0">
              <a:solidFill>
                <a:schemeClr val="tx1"/>
              </a:solidFill>
            </a:endParaRPr>
          </a:p>
        </p:txBody>
      </p:sp>
    </p:spTree>
    <p:extLst>
      <p:ext uri="{BB962C8B-B14F-4D97-AF65-F5344CB8AC3E}">
        <p14:creationId xmlns:p14="http://schemas.microsoft.com/office/powerpoint/2010/main" val="119162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C9F2B9-EFCA-DE76-7224-D82EBAB0DFB1}"/>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1524000" y="2682240"/>
            <a:ext cx="9144000" cy="4175759"/>
          </a:xfrm>
        </p:spPr>
        <p:txBody>
          <a:bodyPr>
            <a:normAutofit/>
          </a:bodyPr>
          <a:lstStyle/>
          <a:p>
            <a:pPr marL="342900" indent="-342900" algn="just">
              <a:lnSpc>
                <a:spcPct val="107000"/>
              </a:lnSpc>
              <a:spcAft>
                <a:spcPts val="800"/>
              </a:spcAft>
              <a:buFont typeface="Arial" panose="020B0604020202020204" pitchFamily="34" charset="0"/>
              <a:buChar char="•"/>
            </a:pPr>
            <a:r>
              <a:rPr lang="en-GB" sz="1800" dirty="0">
                <a:solidFill>
                  <a:schemeClr val="tx1"/>
                </a:solidFill>
                <a:ea typeface="Calibri" panose="020F0502020204030204" pitchFamily="34" charset="0"/>
                <a:cs typeface="Times New Roman" panose="02020603050405020304" pitchFamily="18" charset="0"/>
              </a:rPr>
              <a:t>A</a:t>
            </a:r>
            <a:r>
              <a:rPr lang="en-GB"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set of principles that when applied together create an enabling and empowering environment for the creation of better policy, better service design and better outcomes for the communities of Wales. </a:t>
            </a:r>
          </a:p>
          <a:p>
            <a:pPr marL="342900" indent="-342900" algn="just">
              <a:lnSpc>
                <a:spcPct val="107000"/>
              </a:lnSpc>
              <a:spcAft>
                <a:spcPts val="800"/>
              </a:spcAft>
              <a:buFont typeface="Arial" panose="020B0604020202020204" pitchFamily="34" charset="0"/>
              <a:buChar char="•"/>
            </a:pPr>
            <a:r>
              <a:rPr lang="en-GB"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will also lead to the improved sustainability of the third/voluntary sector organisations delivering them.  </a:t>
            </a:r>
          </a:p>
          <a:p>
            <a:pPr marL="342900" indent="-342900" algn="just">
              <a:lnSpc>
                <a:spcPct val="107000"/>
              </a:lnSpc>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These principles are designed to apply to both funders and funded bodies equally in a context of mutual trust, transparency, and safety. Ensuring third/voluntary sector organisations and funding bodies are equal partners in any funding conversation within the bounds of managing public money. </a:t>
            </a:r>
          </a:p>
          <a:p>
            <a:pPr marL="342900" indent="-342900" algn="just">
              <a:lnSpc>
                <a:spcPct val="107000"/>
              </a:lnSpc>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principles are designed to be viewed and used as an interconnected, virtuous circle of behaviour not as stand-alone activities.</a:t>
            </a:r>
            <a:endParaRPr lang="en-GB" sz="1800" b="0" i="0" u="none" strike="noStrike" dirty="0">
              <a:effectLst/>
              <a:latin typeface="Arial" panose="020B0604020202020204" pitchFamily="34" charset="0"/>
            </a:endParaRPr>
          </a:p>
          <a:p>
            <a:endParaRPr lang="en-GB" dirty="0"/>
          </a:p>
        </p:txBody>
      </p:sp>
      <p:sp>
        <p:nvSpPr>
          <p:cNvPr id="12" name="Oval 11">
            <a:extLst>
              <a:ext uri="{FF2B5EF4-FFF2-40B4-BE49-F238E27FC236}">
                <a16:creationId xmlns:a16="http://schemas.microsoft.com/office/drawing/2014/main" id="{0D9AAB8D-951F-0CD0-1846-E171F3E246C4}"/>
              </a:ext>
            </a:extLst>
          </p:cNvPr>
          <p:cNvSpPr/>
          <p:nvPr/>
        </p:nvSpPr>
        <p:spPr>
          <a:xfrm>
            <a:off x="102622" y="156762"/>
            <a:ext cx="2988921" cy="2455809"/>
          </a:xfrm>
          <a:prstGeom prst="ellipse">
            <a:avLst/>
          </a:prstGeom>
          <a:solidFill>
            <a:schemeClr val="accent6">
              <a:lumMod val="20000"/>
              <a:lumOff val="80000"/>
            </a:schemeClr>
          </a:solidFill>
          <a:ln>
            <a:solidFill>
              <a:schemeClr val="bg1"/>
            </a:solidFill>
          </a:ln>
          <a:effectLst>
            <a:outerShdw blurRad="50800" dist="50800" dir="5400000" algn="ctr" rotWithShape="0">
              <a:srgbClr val="000000">
                <a:alpha val="0"/>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4" name="Text Box 16">
            <a:extLst>
              <a:ext uri="{FF2B5EF4-FFF2-40B4-BE49-F238E27FC236}">
                <a16:creationId xmlns:a16="http://schemas.microsoft.com/office/drawing/2014/main" id="{F0F59B8D-CACB-9838-BD12-39863AFC5D22}"/>
              </a:ext>
            </a:extLst>
          </p:cNvPr>
          <p:cNvSpPr txBox="1">
            <a:spLocks noChangeArrowheads="1"/>
          </p:cNvSpPr>
          <p:nvPr/>
        </p:nvSpPr>
        <p:spPr bwMode="auto">
          <a:xfrm>
            <a:off x="640291" y="457200"/>
            <a:ext cx="1989698" cy="1528354"/>
          </a:xfrm>
          <a:prstGeom prst="rect">
            <a:avLst/>
          </a:prstGeom>
          <a:solidFill>
            <a:srgbClr val="E2EF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Overarching Aim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we can improve the design and delivery of funding programmes in Wales in order to have a greater impact</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10</a:t>
            </a:fld>
            <a:endParaRPr lang="en-GB" dirty="0">
              <a:solidFill>
                <a:schemeClr val="tx1"/>
              </a:solidFill>
            </a:endParaRPr>
          </a:p>
        </p:txBody>
      </p:sp>
    </p:spTree>
    <p:extLst>
      <p:ext uri="{BB962C8B-B14F-4D97-AF65-F5344CB8AC3E}">
        <p14:creationId xmlns:p14="http://schemas.microsoft.com/office/powerpoint/2010/main" val="283709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84034-1C8C-DFCA-736C-40DAF255AC2A}"/>
              </a:ext>
            </a:extLst>
          </p:cNvPr>
          <p:cNvSpPr>
            <a:spLocks noGrp="1"/>
          </p:cNvSpPr>
          <p:nvPr>
            <p:ph type="ctrTitle"/>
          </p:nvPr>
        </p:nvSpPr>
        <p:spPr/>
        <p:txBody>
          <a:bodyPr/>
          <a:lstStyle/>
          <a:p>
            <a:endParaRPr lang="en-GB" dirty="0"/>
          </a:p>
        </p:txBody>
      </p:sp>
      <p:sp>
        <p:nvSpPr>
          <p:cNvPr id="4" name="Slide Number Placeholder 3">
            <a:extLst>
              <a:ext uri="{FF2B5EF4-FFF2-40B4-BE49-F238E27FC236}">
                <a16:creationId xmlns:a16="http://schemas.microsoft.com/office/drawing/2014/main" id="{DE1DFCCC-54AA-085E-4EEF-119ADE484B48}"/>
              </a:ext>
            </a:extLst>
          </p:cNvPr>
          <p:cNvSpPr>
            <a:spLocks noGrp="1"/>
          </p:cNvSpPr>
          <p:nvPr>
            <p:ph type="sldNum" sz="quarter" idx="12"/>
          </p:nvPr>
        </p:nvSpPr>
        <p:spPr/>
        <p:txBody>
          <a:bodyPr/>
          <a:lstStyle/>
          <a:p>
            <a:fld id="{EAAF0CEA-B6E4-4B36-997F-98A93A01189D}" type="slidenum">
              <a:rPr lang="en-GB" smtClean="0">
                <a:solidFill>
                  <a:schemeClr val="tx1"/>
                </a:solidFill>
              </a:rPr>
              <a:pPr/>
              <a:t>11</a:t>
            </a:fld>
            <a:endParaRPr lang="en-GB" dirty="0">
              <a:solidFill>
                <a:schemeClr val="tx1"/>
              </a:solidFill>
            </a:endParaRPr>
          </a:p>
        </p:txBody>
      </p:sp>
      <p:sp>
        <p:nvSpPr>
          <p:cNvPr id="5" name="Subtitle 4">
            <a:extLst>
              <a:ext uri="{FF2B5EF4-FFF2-40B4-BE49-F238E27FC236}">
                <a16:creationId xmlns:a16="http://schemas.microsoft.com/office/drawing/2014/main" id="{7FA66029-8726-4550-A361-7BB7C48FD7EA}"/>
              </a:ext>
            </a:extLst>
          </p:cNvPr>
          <p:cNvSpPr>
            <a:spLocks noGrp="1"/>
          </p:cNvSpPr>
          <p:nvPr>
            <p:ph type="subTitle" idx="1"/>
          </p:nvPr>
        </p:nvSpPr>
        <p:spPr>
          <a:xfrm>
            <a:off x="228602" y="209550"/>
            <a:ext cx="2801982" cy="2742656"/>
          </a:xfrm>
          <a:prstGeom prst="ellipse">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ea typeface="Calibri" panose="020F0502020204030204" pitchFamily="34" charset="0"/>
              </a:rPr>
              <a:t>Equity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fairness of access for all - creating a funding environment that is proportionate, remove barriers to inclusion and builds support.</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GB" dirty="0"/>
          </a:p>
        </p:txBody>
      </p:sp>
      <p:sp>
        <p:nvSpPr>
          <p:cNvPr id="10" name="TextBox 9">
            <a:extLst>
              <a:ext uri="{FF2B5EF4-FFF2-40B4-BE49-F238E27FC236}">
                <a16:creationId xmlns:a16="http://schemas.microsoft.com/office/drawing/2014/main" id="{B9F2B92A-B259-4AC8-D27A-0659925BCC6D}"/>
              </a:ext>
            </a:extLst>
          </p:cNvPr>
          <p:cNvSpPr txBox="1"/>
          <p:nvPr/>
        </p:nvSpPr>
        <p:spPr>
          <a:xfrm>
            <a:off x="1524000" y="2952205"/>
            <a:ext cx="9144000" cy="3846630"/>
          </a:xfrm>
          <a:prstGeom prst="rect">
            <a:avLst/>
          </a:prstGeom>
          <a:noFill/>
        </p:spPr>
        <p:txBody>
          <a:bodyPr wrap="square" rtlCol="0">
            <a:spAutoFit/>
          </a:bodyPr>
          <a:lstStyle/>
          <a:p>
            <a:pPr marL="285750" indent="-285750" algn="just" rtl="0" eaLnBrk="1" fontAlgn="t"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Our communities need to have a range of accessible services to meet a variety of individual and collective needs, we must therefore ensure fairness of access to funding.</a:t>
            </a:r>
            <a:endParaRPr lang="en-GB" sz="24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rtl="0" eaLnBrk="1" fontAlgn="t" latinLnBrk="0" hangingPunct="1">
              <a:lnSpc>
                <a:spcPct val="107000"/>
              </a:lnSpc>
              <a:spcBef>
                <a:spcPts val="0"/>
              </a:spcBef>
              <a:spcAft>
                <a:spcPts val="800"/>
              </a:spcAft>
            </a:pPr>
            <a:endParaRPr lang="en-GB" sz="12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85750" indent="-285750" algn="just" rtl="0" eaLnBrk="1" fontAlgn="t"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means having funding practices that are proportionate, removing barriers to inclusion and building support for organisations who find it difficult to engage in funding processes. </a:t>
            </a:r>
            <a:endParaRPr lang="en-GB" sz="1800" b="0" i="0" u="none" strike="noStrike" dirty="0">
              <a:effectLst/>
              <a:latin typeface="Arial" panose="020B0604020202020204" pitchFamily="34" charset="0"/>
            </a:endParaRPr>
          </a:p>
          <a:p>
            <a:pPr algn="just">
              <a:lnSpc>
                <a:spcPct val="107000"/>
              </a:lnSpc>
              <a:spcAft>
                <a:spcPts val="800"/>
              </a:spcAft>
            </a:pP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means creating a funding environment that engenders trust, promotes transparency and mutual respect, where it is safe to speak the truth without fear. Where possible and appropriate this means employing processes that encourage collaboration. </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4158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1524000" y="3695307"/>
            <a:ext cx="9144000" cy="2950590"/>
          </a:xfrm>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 name="Oval 1">
            <a:extLst>
              <a:ext uri="{FF2B5EF4-FFF2-40B4-BE49-F238E27FC236}">
                <a16:creationId xmlns:a16="http://schemas.microsoft.com/office/drawing/2014/main" id="{06F8B3A7-4AEB-3F38-CA28-B93F3861D312}"/>
              </a:ext>
            </a:extLst>
          </p:cNvPr>
          <p:cNvSpPr/>
          <p:nvPr/>
        </p:nvSpPr>
        <p:spPr>
          <a:xfrm>
            <a:off x="78649" y="155496"/>
            <a:ext cx="3091271" cy="2657373"/>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&amp; Continuous Dialogue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meaningful and regular engagement between funders and voluntary sector bodies</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1D906611-0E57-B9F6-893A-437284286FC2}"/>
              </a:ext>
            </a:extLst>
          </p:cNvPr>
          <p:cNvSpPr>
            <a:spLocks noGrp="1"/>
          </p:cNvSpPr>
          <p:nvPr>
            <p:ph type="sldNum" sz="quarter" idx="12"/>
          </p:nvPr>
        </p:nvSpPr>
        <p:spPr/>
        <p:txBody>
          <a:bodyPr/>
          <a:lstStyle/>
          <a:p>
            <a:fld id="{EAAF0CEA-B6E4-4B36-997F-98A93A01189D}" type="slidenum">
              <a:rPr lang="en-GB" smtClean="0">
                <a:solidFill>
                  <a:schemeClr val="tx1"/>
                </a:solidFill>
              </a:rPr>
              <a:pPr/>
              <a:t>12</a:t>
            </a:fld>
            <a:endParaRPr lang="en-GB" dirty="0">
              <a:solidFill>
                <a:schemeClr val="tx1"/>
              </a:solidFill>
            </a:endParaRPr>
          </a:p>
        </p:txBody>
      </p:sp>
      <p:sp>
        <p:nvSpPr>
          <p:cNvPr id="13" name="TextBox 12">
            <a:extLst>
              <a:ext uri="{FF2B5EF4-FFF2-40B4-BE49-F238E27FC236}">
                <a16:creationId xmlns:a16="http://schemas.microsoft.com/office/drawing/2014/main" id="{DA4A9E86-4F29-F087-B2F4-54675900BC06}"/>
              </a:ext>
            </a:extLst>
          </p:cNvPr>
          <p:cNvSpPr txBox="1"/>
          <p:nvPr/>
        </p:nvSpPr>
        <p:spPr>
          <a:xfrm>
            <a:off x="1524000" y="2756002"/>
            <a:ext cx="9144000" cy="4118884"/>
          </a:xfrm>
          <a:prstGeom prst="rect">
            <a:avLst/>
          </a:prstGeom>
          <a:noFill/>
        </p:spPr>
        <p:txBody>
          <a:bodyPr wrap="square" rtlCol="0">
            <a:spAutoFit/>
          </a:bodyPr>
          <a:lstStyle/>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r>
              <a:rPr lang="en-GB" sz="1900" b="0" i="0" u="none" strike="noStrike"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ensure services are better designed and delivered for end beneficiaries and are therefore more likely to solve the right problem and deliver the right outcomes. </a:t>
            </a:r>
          </a:p>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endParaRPr lang="en-GB" sz="19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r>
              <a:rPr lang="en-GB" sz="1900" b="0" i="0" u="none" strike="noStrike"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Building in meaningful engagement between the funder and third/voluntary sector bodies (and other key partners) at the earliest possible point in the funding process (including policy development and delivery design) and frequently throughout its lifetime. </a:t>
            </a:r>
            <a:endParaRPr lang="en-GB" sz="1200" b="0" i="0" u="none" strike="noStrike" dirty="0">
              <a:effectLst/>
              <a:latin typeface="Arial" panose="020B0604020202020204" pitchFamily="34" charset="0"/>
            </a:endParaRPr>
          </a:p>
          <a:p>
            <a:pPr marL="285750" indent="-285750" algn="just">
              <a:lnSpc>
                <a:spcPct val="107000"/>
              </a:lnSpc>
              <a:spcAft>
                <a:spcPts val="800"/>
              </a:spcAft>
              <a:buFont typeface="Arial" panose="020B0604020202020204" pitchFamily="34" charset="0"/>
              <a:buChar cha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9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Success depends on creating trusted, long-term partnerships /relationships of equals with joint objectives through open and transparent channels of communication. </a:t>
            </a:r>
          </a:p>
        </p:txBody>
      </p:sp>
    </p:spTree>
    <p:extLst>
      <p:ext uri="{BB962C8B-B14F-4D97-AF65-F5344CB8AC3E}">
        <p14:creationId xmlns:p14="http://schemas.microsoft.com/office/powerpoint/2010/main" val="312896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nodePh="1">
                                  <p:stCondLst>
                                    <p:cond delay="0"/>
                                  </p:stCondLst>
                                  <p:endCondLst>
                                    <p:cond evt="begin" delay="0">
                                      <p:tn val="13"/>
                                    </p:cond>
                                  </p:end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C9F2B9-EFCA-DE76-7224-D82EBAB0DFB1}"/>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1524000" y="3695307"/>
            <a:ext cx="9144000" cy="2950590"/>
          </a:xfrm>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Slide Number Placeholder 5">
            <a:extLst>
              <a:ext uri="{FF2B5EF4-FFF2-40B4-BE49-F238E27FC236}">
                <a16:creationId xmlns:a16="http://schemas.microsoft.com/office/drawing/2014/main" id="{1D906611-0E57-B9F6-893A-437284286FC2}"/>
              </a:ext>
            </a:extLst>
          </p:cNvPr>
          <p:cNvSpPr>
            <a:spLocks noGrp="1"/>
          </p:cNvSpPr>
          <p:nvPr>
            <p:ph type="sldNum" sz="quarter" idx="12"/>
          </p:nvPr>
        </p:nvSpPr>
        <p:spPr/>
        <p:txBody>
          <a:bodyPr/>
          <a:lstStyle/>
          <a:p>
            <a:fld id="{EAAF0CEA-B6E4-4B36-997F-98A93A01189D}" type="slidenum">
              <a:rPr lang="en-GB" smtClean="0">
                <a:solidFill>
                  <a:schemeClr val="tx1"/>
                </a:solidFill>
              </a:rPr>
              <a:pPr/>
              <a:t>13</a:t>
            </a:fld>
            <a:endParaRPr lang="en-GB" dirty="0">
              <a:solidFill>
                <a:schemeClr val="tx1"/>
              </a:solidFill>
            </a:endParaRPr>
          </a:p>
        </p:txBody>
      </p:sp>
      <p:sp>
        <p:nvSpPr>
          <p:cNvPr id="3" name="Oval 2">
            <a:extLst>
              <a:ext uri="{FF2B5EF4-FFF2-40B4-BE49-F238E27FC236}">
                <a16:creationId xmlns:a16="http://schemas.microsoft.com/office/drawing/2014/main" id="{E7FE50EC-CDB2-B701-E60C-2647332A6D27}"/>
              </a:ext>
            </a:extLst>
          </p:cNvPr>
          <p:cNvSpPr/>
          <p:nvPr/>
        </p:nvSpPr>
        <p:spPr>
          <a:xfrm>
            <a:off x="166687" y="212103"/>
            <a:ext cx="2698433" cy="2557223"/>
          </a:xfrm>
          <a:prstGeom prst="ellipse">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Valuing &amp; Outcomes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we are basing our funding decisions on a broad consideration of social, environmental and economic value and outcomes</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0B53F06-1B70-CC6A-27E4-70D6221E910F}"/>
              </a:ext>
            </a:extLst>
          </p:cNvPr>
          <p:cNvSpPr txBox="1"/>
          <p:nvPr/>
        </p:nvSpPr>
        <p:spPr>
          <a:xfrm>
            <a:off x="1524000" y="2830285"/>
            <a:ext cx="9144001" cy="2646943"/>
          </a:xfrm>
          <a:prstGeom prst="rect">
            <a:avLst/>
          </a:prstGeom>
          <a:noFill/>
        </p:spPr>
        <p:txBody>
          <a:bodyPr wrap="square" rtlCol="0">
            <a:spAutoFit/>
          </a:bodyPr>
          <a:lstStyle/>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should base our funding decisions where possible on a shared identification and analysis of the issues, the outcomes we want to see and the potential ways of achieving them together. </a:t>
            </a:r>
          </a:p>
          <a:p>
            <a:pPr marR="0" algn="just" rtl="0" eaLnBrk="1" fontAlgn="auto" latinLnBrk="0" hangingPunct="1">
              <a:lnSpc>
                <a:spcPct val="107000"/>
              </a:lnSpc>
              <a:spcBef>
                <a:spcPts val="0"/>
              </a:spcBef>
              <a:spcAft>
                <a:spcPts val="800"/>
              </a:spcAft>
            </a:pPr>
            <a:endParaRPr lang="en-GB" sz="1800" b="0" i="0" u="none" strike="noStrike" dirty="0">
              <a:effectLst/>
              <a:latin typeface="Arial" panose="020B0604020202020204" pitchFamily="34" charset="0"/>
            </a:endParaRPr>
          </a:p>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means not always basing our funding decisions solely on the financial and competitive processes. Having a broader consideration of social and environmental value and outcomes with a greater emphasis on partnership working and collaboration where appropriate.</a:t>
            </a:r>
            <a:endParaRPr lang="en-GB"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428157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nodePh="1">
                                  <p:stCondLst>
                                    <p:cond delay="0"/>
                                  </p:stCondLst>
                                  <p:endCondLst>
                                    <p:cond evt="begin" delay="0">
                                      <p:tn val="13"/>
                                    </p:cond>
                                  </p:end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84034-1C8C-DFCA-736C-40DAF255AC2A}"/>
              </a:ext>
            </a:extLst>
          </p:cNvPr>
          <p:cNvSpPr>
            <a:spLocks noGrp="1"/>
          </p:cNvSpPr>
          <p:nvPr>
            <p:ph type="ctrTitle"/>
          </p:nvPr>
        </p:nvSpPr>
        <p:spPr/>
        <p:txBody>
          <a:bodyPr/>
          <a:lstStyle/>
          <a:p>
            <a:endParaRPr lang="en-GB" dirty="0"/>
          </a:p>
        </p:txBody>
      </p:sp>
      <p:sp>
        <p:nvSpPr>
          <p:cNvPr id="4" name="Slide Number Placeholder 3">
            <a:extLst>
              <a:ext uri="{FF2B5EF4-FFF2-40B4-BE49-F238E27FC236}">
                <a16:creationId xmlns:a16="http://schemas.microsoft.com/office/drawing/2014/main" id="{DE1DFCCC-54AA-085E-4EEF-119ADE484B48}"/>
              </a:ext>
            </a:extLst>
          </p:cNvPr>
          <p:cNvSpPr>
            <a:spLocks noGrp="1"/>
          </p:cNvSpPr>
          <p:nvPr>
            <p:ph type="sldNum" sz="quarter" idx="12"/>
          </p:nvPr>
        </p:nvSpPr>
        <p:spPr/>
        <p:txBody>
          <a:bodyPr/>
          <a:lstStyle/>
          <a:p>
            <a:fld id="{EAAF0CEA-B6E4-4B36-997F-98A93A01189D}" type="slidenum">
              <a:rPr lang="en-GB" smtClean="0">
                <a:solidFill>
                  <a:schemeClr val="tx1"/>
                </a:solidFill>
              </a:rPr>
              <a:pPr/>
              <a:t>14</a:t>
            </a:fld>
            <a:endParaRPr lang="en-GB" dirty="0">
              <a:solidFill>
                <a:schemeClr val="tx1"/>
              </a:solidFill>
            </a:endParaRPr>
          </a:p>
        </p:txBody>
      </p:sp>
      <p:sp>
        <p:nvSpPr>
          <p:cNvPr id="9" name="Subtitle 8">
            <a:extLst>
              <a:ext uri="{FF2B5EF4-FFF2-40B4-BE49-F238E27FC236}">
                <a16:creationId xmlns:a16="http://schemas.microsoft.com/office/drawing/2014/main" id="{8B14262D-28A0-B358-F7B9-3CA9BBE698C4}"/>
              </a:ext>
            </a:extLst>
          </p:cNvPr>
          <p:cNvSpPr>
            <a:spLocks noGrp="1"/>
          </p:cNvSpPr>
          <p:nvPr>
            <p:ph type="subTitle" idx="1"/>
          </p:nvPr>
        </p:nvSpPr>
        <p:spPr>
          <a:xfrm>
            <a:off x="152401" y="176214"/>
            <a:ext cx="2930433" cy="2871786"/>
          </a:xfrm>
          <a:prstGeom prst="ellipse">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ea typeface="Calibri" panose="020F0502020204030204" pitchFamily="34" charset="0"/>
              </a:rPr>
              <a:t>Appropriate Funding Basis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funders consider all options and choose the appropriate mechanism(s) that will effectively deliver agreed outcomes throughout the funding period</a:t>
            </a:r>
            <a:endPar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FDCDEAA-14EC-CADE-5448-8C4679AA4832}"/>
              </a:ext>
            </a:extLst>
          </p:cNvPr>
          <p:cNvSpPr txBox="1"/>
          <p:nvPr/>
        </p:nvSpPr>
        <p:spPr>
          <a:xfrm>
            <a:off x="1454331" y="3161211"/>
            <a:ext cx="9213669" cy="2668423"/>
          </a:xfrm>
          <a:prstGeom prst="rect">
            <a:avLst/>
          </a:prstGeom>
          <a:noFill/>
        </p:spPr>
        <p:txBody>
          <a:bodyPr wrap="square" rtlCol="0">
            <a:spAutoFit/>
          </a:bodyPr>
          <a:lstStyle/>
          <a:p>
            <a:pPr marL="285750" indent="-285750" algn="just" rtl="0" eaLnBrk="1" fontAlgn="t"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Building in time to understand all the options in order to choose the best funding basis is key, especially if you’re considering the delivery of policy and the factors that will provide successful outcomes over the long-term. </a:t>
            </a:r>
          </a:p>
          <a:p>
            <a:pPr algn="just" rtl="0" eaLnBrk="1" fontAlgn="t" latinLnBrk="0" hangingPunct="1">
              <a:lnSpc>
                <a:spcPct val="107000"/>
              </a:lnSpc>
              <a:spcBef>
                <a:spcPts val="0"/>
              </a:spcBef>
              <a:spcAft>
                <a:spcPts val="800"/>
              </a:spcAft>
            </a:pPr>
            <a:endParaRPr lang="en-GB" sz="1800" b="0" i="0" u="none" strike="noStrike" dirty="0">
              <a:effectLst/>
              <a:latin typeface="Arial" panose="020B0604020202020204" pitchFamily="34" charset="0"/>
            </a:endParaRPr>
          </a:p>
          <a:p>
            <a:pPr marL="285750" indent="-285750" algn="just" rtl="0" eaLnBrk="1" fontAlgn="t"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These factors include the sustainability, staff, skills and capacity of delivery organisations, as well as the enabling of partnership working and collaboration, and where possible ensuring that resources are focused on delivering outcomes not burdensome processes.  </a:t>
            </a:r>
            <a:endParaRPr lang="en-GB"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1727339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84034-1C8C-DFCA-736C-40DAF255AC2A}"/>
              </a:ext>
            </a:extLst>
          </p:cNvPr>
          <p:cNvSpPr>
            <a:spLocks noGrp="1"/>
          </p:cNvSpPr>
          <p:nvPr>
            <p:ph type="ctrTitle"/>
          </p:nvPr>
        </p:nvSpPr>
        <p:spPr/>
        <p:txBody>
          <a:bodyPr/>
          <a:lstStyle/>
          <a:p>
            <a:endParaRPr lang="en-GB" dirty="0"/>
          </a:p>
        </p:txBody>
      </p:sp>
      <p:sp>
        <p:nvSpPr>
          <p:cNvPr id="4" name="Slide Number Placeholder 3">
            <a:extLst>
              <a:ext uri="{FF2B5EF4-FFF2-40B4-BE49-F238E27FC236}">
                <a16:creationId xmlns:a16="http://schemas.microsoft.com/office/drawing/2014/main" id="{DE1DFCCC-54AA-085E-4EEF-119ADE484B48}"/>
              </a:ext>
            </a:extLst>
          </p:cNvPr>
          <p:cNvSpPr>
            <a:spLocks noGrp="1"/>
          </p:cNvSpPr>
          <p:nvPr>
            <p:ph type="sldNum" sz="quarter" idx="12"/>
          </p:nvPr>
        </p:nvSpPr>
        <p:spPr/>
        <p:txBody>
          <a:bodyPr/>
          <a:lstStyle/>
          <a:p>
            <a:fld id="{EAAF0CEA-B6E4-4B36-997F-98A93A01189D}" type="slidenum">
              <a:rPr lang="en-GB" smtClean="0">
                <a:solidFill>
                  <a:schemeClr val="tx1"/>
                </a:solidFill>
              </a:rPr>
              <a:pPr/>
              <a:t>15</a:t>
            </a:fld>
            <a:endParaRPr lang="en-GB" dirty="0">
              <a:solidFill>
                <a:schemeClr val="tx1"/>
              </a:solidFill>
            </a:endParaRPr>
          </a:p>
        </p:txBody>
      </p:sp>
      <p:sp>
        <p:nvSpPr>
          <p:cNvPr id="3" name="Oval 2">
            <a:extLst>
              <a:ext uri="{FF2B5EF4-FFF2-40B4-BE49-F238E27FC236}">
                <a16:creationId xmlns:a16="http://schemas.microsoft.com/office/drawing/2014/main" id="{2BC8D01E-5D65-A665-51ED-ED61A448CD1A}"/>
              </a:ext>
            </a:extLst>
          </p:cNvPr>
          <p:cNvSpPr/>
          <p:nvPr/>
        </p:nvSpPr>
        <p:spPr>
          <a:xfrm>
            <a:off x="190502" y="209550"/>
            <a:ext cx="2709452" cy="2507524"/>
          </a:xfrm>
          <a:prstGeom prst="ellipse">
            <a:avLst/>
          </a:prstGeom>
          <a:solidFill>
            <a:srgbClr val="EDC1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Flexibility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that if evidence or circumstances support the need, both funder and funded organisations can suggest adjustments for joint agreement</a:t>
            </a:r>
            <a:endParaRPr lang="en-GB" sz="1400" dirty="0"/>
          </a:p>
        </p:txBody>
      </p:sp>
      <p:sp>
        <p:nvSpPr>
          <p:cNvPr id="6" name="Subtitle 5">
            <a:extLst>
              <a:ext uri="{FF2B5EF4-FFF2-40B4-BE49-F238E27FC236}">
                <a16:creationId xmlns:a16="http://schemas.microsoft.com/office/drawing/2014/main" id="{E4AB9418-33CA-252B-CA82-EB676B799183}"/>
              </a:ext>
            </a:extLst>
          </p:cNvPr>
          <p:cNvSpPr>
            <a:spLocks noGrp="1"/>
          </p:cNvSpPr>
          <p:nvPr>
            <p:ph type="subTitle" idx="1"/>
          </p:nvPr>
        </p:nvSpPr>
        <p:spPr/>
        <p:txBody>
          <a:bodyPr/>
          <a:lstStyle/>
          <a:p>
            <a:endParaRPr lang="en-GB" dirty="0"/>
          </a:p>
        </p:txBody>
      </p:sp>
      <p:sp>
        <p:nvSpPr>
          <p:cNvPr id="11" name="TextBox 10">
            <a:extLst>
              <a:ext uri="{FF2B5EF4-FFF2-40B4-BE49-F238E27FC236}">
                <a16:creationId xmlns:a16="http://schemas.microsoft.com/office/drawing/2014/main" id="{6C8286CD-ACD3-6E10-97B0-E2D1AAD07307}"/>
              </a:ext>
            </a:extLst>
          </p:cNvPr>
          <p:cNvSpPr txBox="1"/>
          <p:nvPr/>
        </p:nvSpPr>
        <p:spPr>
          <a:xfrm>
            <a:off x="1524000" y="2795451"/>
            <a:ext cx="9144000" cy="2350580"/>
          </a:xfrm>
          <a:prstGeom prst="rect">
            <a:avLst/>
          </a:prstGeom>
          <a:noFill/>
        </p:spPr>
        <p:txBody>
          <a:bodyPr wrap="square" rtlCol="0">
            <a:spAutoFit/>
          </a:bodyPr>
          <a:lstStyle/>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Things will inevitably change during the lifetime of your funding relationship (especially if it’s long-term).  There needs to be a willingness from both the funder and funded organisation to jointly agree to adjustments in outcomes, activities, timings, funding patterns if evidence, or circumstance, suggest a need for re-evaluation. </a:t>
            </a:r>
          </a:p>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endParaRPr lang="en-GB" sz="1800" b="0" i="0" u="none" strike="noStrike" dirty="0">
              <a:effectLst/>
              <a:latin typeface="Arial" panose="020B0604020202020204" pitchFamily="34" charset="0"/>
            </a:endParaRPr>
          </a:p>
          <a:p>
            <a:pPr marL="285750" marR="0" indent="-285750" algn="just" rtl="0" eaLnBrk="1" fontAlgn="auto" latinLnBrk="0" hangingPunct="1">
              <a:lnSpc>
                <a:spcPct val="107000"/>
              </a:lnSpc>
              <a:spcBef>
                <a:spcPts val="0"/>
              </a:spcBef>
              <a:spcAft>
                <a:spcPts val="800"/>
              </a:spcAft>
              <a:buFont typeface="Arial" panose="020B0604020202020204" pitchFamily="34" charset="0"/>
              <a:buChar char="•"/>
            </a:pPr>
            <a:r>
              <a:rPr lang="en-GB" sz="18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should be achieved through an agreed and robust process which is decided at the start of the funding agreement. </a:t>
            </a:r>
            <a:endParaRPr lang="en-GB"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3777417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6394ACD2-8EB8-307B-C244-FC3742BD0DF2}"/>
              </a:ext>
            </a:extLst>
          </p:cNvPr>
          <p:cNvGrpSpPr/>
          <p:nvPr/>
        </p:nvGrpSpPr>
        <p:grpSpPr>
          <a:xfrm>
            <a:off x="1134804" y="254000"/>
            <a:ext cx="7347044" cy="6502400"/>
            <a:chOff x="1134804" y="355600"/>
            <a:chExt cx="7347044" cy="6502400"/>
          </a:xfrm>
        </p:grpSpPr>
        <p:sp>
          <p:nvSpPr>
            <p:cNvPr id="30" name="TextBox 29">
              <a:extLst>
                <a:ext uri="{FF2B5EF4-FFF2-40B4-BE49-F238E27FC236}">
                  <a16:creationId xmlns:a16="http://schemas.microsoft.com/office/drawing/2014/main" id="{65729DEF-A1A1-ABBF-AEE1-567F0F5FAAB9}"/>
                </a:ext>
              </a:extLst>
            </p:cNvPr>
            <p:cNvSpPr txBox="1"/>
            <p:nvPr/>
          </p:nvSpPr>
          <p:spPr>
            <a:xfrm>
              <a:off x="1283688" y="355600"/>
              <a:ext cx="6971976" cy="6502400"/>
            </a:xfrm>
            <a:prstGeom prst="rect">
              <a:avLst/>
            </a:prstGeom>
            <a:noFill/>
          </p:spPr>
          <p:txBody>
            <a:bodyPr wrap="square">
              <a:prstTxWarp prst="textArchUp">
                <a:avLst>
                  <a:gd name="adj" fmla="val 10976038"/>
                </a:avLst>
              </a:prstTxWarp>
              <a:spAutoFit/>
            </a:bodyPr>
            <a:lstStyle/>
            <a:p>
              <a:endParaRPr lang="en-GB" sz="4000" dirty="0">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C2499847-8C33-105C-2416-AB7BB5EF7899}"/>
                </a:ext>
              </a:extLst>
            </p:cNvPr>
            <p:cNvSpPr txBox="1"/>
            <p:nvPr/>
          </p:nvSpPr>
          <p:spPr>
            <a:xfrm>
              <a:off x="1134804" y="581608"/>
              <a:ext cx="7347044" cy="6208764"/>
            </a:xfrm>
            <a:prstGeom prst="rect">
              <a:avLst/>
            </a:prstGeom>
            <a:noFill/>
          </p:spPr>
          <p:txBody>
            <a:bodyPr wrap="square">
              <a:prstTxWarp prst="textArchDown">
                <a:avLst>
                  <a:gd name="adj" fmla="val 21560447"/>
                </a:avLst>
              </a:prstTxWarp>
              <a:spAutoFit/>
            </a:bodyPr>
            <a:lstStyle/>
            <a:p>
              <a:endParaRPr lang="en-GB" sz="4000" dirty="0"/>
            </a:p>
          </p:txBody>
        </p:sp>
        <p:graphicFrame>
          <p:nvGraphicFramePr>
            <p:cNvPr id="26" name="Diagram 25">
              <a:extLst>
                <a:ext uri="{FF2B5EF4-FFF2-40B4-BE49-F238E27FC236}">
                  <a16:creationId xmlns:a16="http://schemas.microsoft.com/office/drawing/2014/main" id="{3978078D-738A-EAC4-F260-4F97040F5905}"/>
                </a:ext>
              </a:extLst>
            </p:cNvPr>
            <p:cNvGraphicFramePr/>
            <p:nvPr>
              <p:extLst>
                <p:ext uri="{D42A27DB-BD31-4B8C-83A1-F6EECF244321}">
                  <p14:modId xmlns:p14="http://schemas.microsoft.com/office/powerpoint/2010/main" val="3663109608"/>
                </p:ext>
              </p:extLst>
            </p:nvPr>
          </p:nvGraphicFramePr>
          <p:xfrm>
            <a:off x="1134804" y="723015"/>
            <a:ext cx="7222387" cy="5284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25" name="Slide Number Placeholder 24">
            <a:extLst>
              <a:ext uri="{FF2B5EF4-FFF2-40B4-BE49-F238E27FC236}">
                <a16:creationId xmlns:a16="http://schemas.microsoft.com/office/drawing/2014/main" id="{3DDDC5A7-68CF-1C74-FF8A-31903E4AFDE3}"/>
              </a:ext>
            </a:extLst>
          </p:cNvPr>
          <p:cNvSpPr>
            <a:spLocks noGrp="1"/>
          </p:cNvSpPr>
          <p:nvPr>
            <p:ph type="sldNum" sz="quarter" idx="12"/>
          </p:nvPr>
        </p:nvSpPr>
        <p:spPr>
          <a:xfrm>
            <a:off x="8620125" y="6425247"/>
            <a:ext cx="2743200" cy="365125"/>
          </a:xfrm>
        </p:spPr>
        <p:txBody>
          <a:bodyPr/>
          <a:lstStyle/>
          <a:p>
            <a:fld id="{EAAF0CEA-B6E4-4B36-997F-98A93A01189D}" type="slidenum">
              <a:rPr lang="en-GB" smtClean="0">
                <a:solidFill>
                  <a:schemeClr val="tx1"/>
                </a:solidFill>
              </a:rPr>
              <a:pPr/>
              <a:t>16</a:t>
            </a:fld>
            <a:endParaRPr lang="en-GB" dirty="0">
              <a:solidFill>
                <a:schemeClr val="tx1"/>
              </a:solidFill>
            </a:endParaRPr>
          </a:p>
        </p:txBody>
      </p:sp>
    </p:spTree>
    <p:extLst>
      <p:ext uri="{BB962C8B-B14F-4D97-AF65-F5344CB8AC3E}">
        <p14:creationId xmlns:p14="http://schemas.microsoft.com/office/powerpoint/2010/main" val="370501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175C0-FA34-2671-F4A6-F42E537A39E1}"/>
              </a:ext>
            </a:extLst>
          </p:cNvPr>
          <p:cNvSpPr>
            <a:spLocks noGrp="1"/>
          </p:cNvSpPr>
          <p:nvPr>
            <p:ph type="ctrTitle"/>
          </p:nvPr>
        </p:nvSpPr>
        <p:spPr>
          <a:xfrm>
            <a:off x="1524000" y="772252"/>
            <a:ext cx="8630194" cy="1343931"/>
          </a:xfrm>
        </p:spPr>
        <p:txBody>
          <a:bodyPr>
            <a:normAutofit fontScale="90000"/>
          </a:bodyPr>
          <a:lstStyle/>
          <a:p>
            <a:br>
              <a:rPr lang="en-GB" sz="4800" dirty="0"/>
            </a:br>
            <a:br>
              <a:rPr lang="en-GB" sz="4800" dirty="0"/>
            </a:br>
            <a:br>
              <a:rPr lang="en-GB" sz="4800" dirty="0"/>
            </a:br>
            <a:r>
              <a:rPr lang="en-GB" sz="4800" dirty="0"/>
              <a:t>How can you help?</a:t>
            </a:r>
            <a:br>
              <a:rPr lang="en-GB" sz="4800" dirty="0"/>
            </a:br>
            <a:endParaRPr lang="en-GB" dirty="0"/>
          </a:p>
        </p:txBody>
      </p:sp>
      <p:sp>
        <p:nvSpPr>
          <p:cNvPr id="3" name="Subtitle 2">
            <a:extLst>
              <a:ext uri="{FF2B5EF4-FFF2-40B4-BE49-F238E27FC236}">
                <a16:creationId xmlns:a16="http://schemas.microsoft.com/office/drawing/2014/main" id="{AE21124D-05D0-284B-C2B8-F9ED7C29EA8E}"/>
              </a:ext>
            </a:extLst>
          </p:cNvPr>
          <p:cNvSpPr>
            <a:spLocks noGrp="1"/>
          </p:cNvSpPr>
          <p:nvPr>
            <p:ph type="subTitle" idx="1"/>
          </p:nvPr>
        </p:nvSpPr>
        <p:spPr>
          <a:xfrm>
            <a:off x="1524000" y="1497874"/>
            <a:ext cx="8630194" cy="5033554"/>
          </a:xfrm>
        </p:spPr>
        <p:txBody>
          <a:bodyPr>
            <a:normAutofit fontScale="25000" lnSpcReduction="20000"/>
          </a:bodyPr>
          <a:lstStyle/>
          <a:p>
            <a:br>
              <a:rPr lang="en-GB" sz="5000" dirty="0"/>
            </a:br>
            <a:endParaRPr lang="en-GB" sz="5000" dirty="0"/>
          </a:p>
          <a:p>
            <a:r>
              <a:rPr lang="en-GB" sz="9600" dirty="0"/>
              <a:t>You can help by…</a:t>
            </a:r>
          </a:p>
          <a:p>
            <a:endParaRPr lang="en-GB" sz="9600" dirty="0"/>
          </a:p>
          <a:p>
            <a:pPr marL="357188" indent="-357188">
              <a:buFont typeface="Arial" panose="020B0604020202020204" pitchFamily="34" charset="0"/>
              <a:buChar char="•"/>
            </a:pPr>
            <a:r>
              <a:rPr lang="en-GB" sz="9600" dirty="0"/>
              <a:t>Telling us what is important to you</a:t>
            </a:r>
          </a:p>
          <a:p>
            <a:pPr marL="685800" indent="-685800">
              <a:buFont typeface="Arial" panose="020B0604020202020204" pitchFamily="34" charset="0"/>
              <a:buChar char="•"/>
            </a:pPr>
            <a:endParaRPr lang="en-GB" sz="9600" dirty="0"/>
          </a:p>
          <a:p>
            <a:pPr marL="357188" indent="-357188">
              <a:buFont typeface="Arial" panose="020B0604020202020204" pitchFamily="34" charset="0"/>
              <a:buChar char="•"/>
            </a:pPr>
            <a:r>
              <a:rPr lang="en-GB" sz="9600" dirty="0"/>
              <a:t>Are the draft principles reflecting what you think the funding relationship should look like</a:t>
            </a:r>
          </a:p>
          <a:p>
            <a:pPr marL="685800" indent="-685800">
              <a:buFont typeface="Arial" panose="020B0604020202020204" pitchFamily="34" charset="0"/>
              <a:buChar char="•"/>
            </a:pPr>
            <a:endParaRPr lang="en-GB" sz="9600" dirty="0"/>
          </a:p>
          <a:p>
            <a:pPr marL="357188" indent="-357188">
              <a:buFont typeface="Arial" panose="020B0604020202020204" pitchFamily="34" charset="0"/>
              <a:buChar char="•"/>
            </a:pPr>
            <a:r>
              <a:rPr lang="en-GB" sz="9600" dirty="0"/>
              <a:t>Tell us what you’d change and remind us what we have forgotten </a:t>
            </a:r>
          </a:p>
          <a:p>
            <a:pPr marL="357188" indent="-357188">
              <a:buFont typeface="Arial" panose="020B0604020202020204" pitchFamily="34" charset="0"/>
              <a:buChar char="•"/>
            </a:pPr>
            <a:endParaRPr lang="en-GB" sz="9600" dirty="0"/>
          </a:p>
          <a:p>
            <a:pPr marL="357188" indent="-357188">
              <a:buFont typeface="Arial" panose="020B0604020202020204" pitchFamily="34" charset="0"/>
              <a:buChar char="•"/>
            </a:pPr>
            <a:r>
              <a:rPr lang="en-GB" sz="9600" dirty="0"/>
              <a:t>We will copy these slides to you, send them to anyone in your Networks who may be interested</a:t>
            </a:r>
          </a:p>
          <a:p>
            <a:pPr defTabSz="808038"/>
            <a:br>
              <a:rPr lang="en-GB" sz="5000" dirty="0"/>
            </a:br>
            <a:endParaRPr lang="en-GB" sz="2400" dirty="0"/>
          </a:p>
          <a:p>
            <a:br>
              <a:rPr lang="en-GB" sz="2400" dirty="0"/>
            </a:br>
            <a:endParaRPr lang="en-GB" dirty="0"/>
          </a:p>
        </p:txBody>
      </p:sp>
      <p:sp>
        <p:nvSpPr>
          <p:cNvPr id="4" name="Slide Number Placeholder 3">
            <a:extLst>
              <a:ext uri="{FF2B5EF4-FFF2-40B4-BE49-F238E27FC236}">
                <a16:creationId xmlns:a16="http://schemas.microsoft.com/office/drawing/2014/main" id="{EE4EA15A-E64B-FB6F-EB98-B673FAFC37F2}"/>
              </a:ext>
            </a:extLst>
          </p:cNvPr>
          <p:cNvSpPr>
            <a:spLocks noGrp="1"/>
          </p:cNvSpPr>
          <p:nvPr>
            <p:ph type="sldNum" sz="quarter" idx="12"/>
          </p:nvPr>
        </p:nvSpPr>
        <p:spPr/>
        <p:txBody>
          <a:bodyPr/>
          <a:lstStyle/>
          <a:p>
            <a:fld id="{EAAF0CEA-B6E4-4B36-997F-98A93A01189D}" type="slidenum">
              <a:rPr lang="en-GB" smtClean="0"/>
              <a:pPr/>
              <a:t>17</a:t>
            </a:fld>
            <a:endParaRPr lang="en-GB" dirty="0"/>
          </a:p>
        </p:txBody>
      </p:sp>
    </p:spTree>
    <p:extLst>
      <p:ext uri="{BB962C8B-B14F-4D97-AF65-F5344CB8AC3E}">
        <p14:creationId xmlns:p14="http://schemas.microsoft.com/office/powerpoint/2010/main" val="565669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2" name="Title 11"/>
          <p:cNvSpPr>
            <a:spLocks noGrp="1"/>
          </p:cNvSpPr>
          <p:nvPr>
            <p:ph type="ctrTitle"/>
          </p:nvPr>
        </p:nvSpPr>
        <p:spPr>
          <a:xfrm>
            <a:off x="1608082" y="1334820"/>
            <a:ext cx="8502869" cy="4135821"/>
          </a:xfrm>
        </p:spPr>
        <p:txBody>
          <a:bodyPr>
            <a:normAutofit fontScale="90000"/>
          </a:bodyPr>
          <a:lstStyle/>
          <a:p>
            <a:r>
              <a:rPr lang="en-GB" sz="4800" dirty="0"/>
              <a:t>Please provide any feedback to </a:t>
            </a:r>
            <a:br>
              <a:rPr lang="en-GB" sz="4800" dirty="0"/>
            </a:br>
            <a:r>
              <a:rPr lang="en-GB" sz="4800" dirty="0"/>
              <a:t>WG colleagues at:</a:t>
            </a:r>
            <a:br>
              <a:rPr lang="en-GB" sz="4800" dirty="0"/>
            </a:br>
            <a:br>
              <a:rPr lang="en-GB" sz="4800" dirty="0"/>
            </a:br>
            <a:r>
              <a:rPr lang="en-GB" sz="4800" dirty="0">
                <a:hlinkClick r:id="rId3">
                  <a:extLst>
                    <a:ext uri="{A12FA001-AC4F-418D-AE19-62706E023703}">
                      <ahyp:hlinkClr xmlns:ahyp="http://schemas.microsoft.com/office/drawing/2018/hyperlinkcolor" val="tx"/>
                    </a:ext>
                  </a:extLst>
                </a:hlinkClick>
              </a:rPr>
              <a:t>thirdsectorqueries@gov.uk</a:t>
            </a:r>
            <a:br>
              <a:rPr lang="en-GB" sz="4800" dirty="0"/>
            </a:br>
            <a:br>
              <a:rPr lang="en-GB" sz="4800" dirty="0"/>
            </a:br>
            <a:r>
              <a:rPr lang="en-GB" sz="4800" dirty="0"/>
              <a:t>Diolch / Thank You</a:t>
            </a:r>
            <a:endParaRPr lang="en-GB" dirty="0"/>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18</a:t>
            </a:fld>
            <a:endParaRPr lang="en-GB" dirty="0">
              <a:solidFill>
                <a:schemeClr val="tx1"/>
              </a:solidFill>
            </a:endParaRPr>
          </a:p>
        </p:txBody>
      </p:sp>
    </p:spTree>
    <p:extLst>
      <p:ext uri="{BB962C8B-B14F-4D97-AF65-F5344CB8AC3E}">
        <p14:creationId xmlns:p14="http://schemas.microsoft.com/office/powerpoint/2010/main" val="353177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1504950" y="1781175"/>
            <a:ext cx="8694127" cy="3314699"/>
          </a:xfrm>
        </p:spPr>
        <p:txBody>
          <a:bodyPr>
            <a:normAutofit fontScale="92500" lnSpcReduction="10000"/>
          </a:bodyPr>
          <a:lstStyle/>
          <a:p>
            <a:r>
              <a:rPr lang="en-GB" sz="4800" dirty="0"/>
              <a:t>Why?</a:t>
            </a:r>
          </a:p>
          <a:p>
            <a:endParaRPr lang="en-GB" sz="4800" dirty="0"/>
          </a:p>
          <a:p>
            <a:r>
              <a:rPr lang="en-GB" sz="4800" dirty="0"/>
              <a:t>What?</a:t>
            </a:r>
          </a:p>
          <a:p>
            <a:endParaRPr lang="en-GB" sz="4800" dirty="0"/>
          </a:p>
          <a:p>
            <a:r>
              <a:rPr lang="en-GB" sz="4800" dirty="0"/>
              <a:t>How?</a:t>
            </a:r>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2</a:t>
            </a:fld>
            <a:endParaRPr lang="en-GB" dirty="0">
              <a:solidFill>
                <a:schemeClr val="tx1"/>
              </a:solidFill>
            </a:endParaRPr>
          </a:p>
        </p:txBody>
      </p:sp>
    </p:spTree>
    <p:extLst>
      <p:ext uri="{BB962C8B-B14F-4D97-AF65-F5344CB8AC3E}">
        <p14:creationId xmlns:p14="http://schemas.microsoft.com/office/powerpoint/2010/main" val="3099072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1524000" y="940526"/>
            <a:ext cx="9144000" cy="5780949"/>
          </a:xfrm>
        </p:spPr>
        <p:txBody>
          <a:bodyPr>
            <a:normAutofit/>
          </a:bodyPr>
          <a:lstStyle/>
          <a:p>
            <a:r>
              <a:rPr lang="en-GB" sz="3400" b="1" dirty="0"/>
              <a:t>Background</a:t>
            </a:r>
          </a:p>
          <a:p>
            <a:pPr algn="just">
              <a:lnSpc>
                <a:spcPct val="107000"/>
              </a:lnSpc>
              <a:spcAft>
                <a:spcPts val="800"/>
              </a:spcAft>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2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Code is an integral part of the Third Sector Scheme and it sets out principles that underpin Welsh Government funding for the third/voluntary sector and what Welsh Government expects from the sector in return.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Ensuring fair access to public funding both directly from Government and indirectly through funding Government provides to public bodies to enable the sector to support our communities in Wales.</a:t>
            </a:r>
            <a:endParaRPr lang="en-GB" sz="2800" dirty="0">
              <a:solidFill>
                <a:schemeClr val="bg1"/>
              </a:solidFill>
              <a:latin typeface="Arial" panose="020B0604020202020204" pitchFamily="34" charset="0"/>
              <a:cs typeface="Arial" panose="020B0604020202020204" pitchFamily="34" charset="0"/>
            </a:endParaRPr>
          </a:p>
          <a:p>
            <a:pPr algn="just">
              <a:lnSpc>
                <a:spcPct val="107000"/>
              </a:lnSpc>
              <a:spcAft>
                <a:spcPts val="800"/>
              </a:spcAft>
            </a:pPr>
            <a:endParaRPr lang="en-GB" sz="2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6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4800" dirty="0"/>
          </a:p>
          <a:p>
            <a:endParaRPr lang="en-GB" sz="4800" dirty="0"/>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3</a:t>
            </a:fld>
            <a:endParaRPr lang="en-GB" dirty="0">
              <a:solidFill>
                <a:schemeClr val="tx1"/>
              </a:solidFill>
            </a:endParaRPr>
          </a:p>
        </p:txBody>
      </p:sp>
    </p:spTree>
    <p:extLst>
      <p:ext uri="{BB962C8B-B14F-4D97-AF65-F5344CB8AC3E}">
        <p14:creationId xmlns:p14="http://schemas.microsoft.com/office/powerpoint/2010/main" val="2740156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1504950" y="838199"/>
            <a:ext cx="9144000" cy="5883275"/>
          </a:xfrm>
        </p:spPr>
        <p:txBody>
          <a:bodyPr>
            <a:normAutofit/>
          </a:bodyPr>
          <a:lstStyle/>
          <a:p>
            <a:r>
              <a:rPr lang="en-GB" sz="3400" b="1" dirty="0"/>
              <a:t>Why?</a:t>
            </a:r>
          </a:p>
          <a:p>
            <a:endParaRPr lang="en-GB" sz="4800" dirty="0"/>
          </a:p>
          <a:p>
            <a:pPr algn="just">
              <a:lnSpc>
                <a:spcPct val="107000"/>
              </a:lnSpc>
              <a:spcAft>
                <a:spcPts val="800"/>
              </a:spcAft>
            </a:pPr>
            <a:r>
              <a:rPr lang="en-GB" sz="2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Code was published in 2014, since that date the funding and legislative landscape in which the third/voluntary </a:t>
            </a:r>
            <a:r>
              <a:rPr lang="en-GB" sz="2600" dirty="0">
                <a:solidFill>
                  <a:schemeClr val="bg1"/>
                </a:solidFill>
                <a:latin typeface="Arial" panose="020B0604020202020204" pitchFamily="34" charset="0"/>
                <a:ea typeface="Calibri" panose="020F0502020204030204" pitchFamily="34" charset="0"/>
                <a:cs typeface="Arial" panose="020B0604020202020204" pitchFamily="34" charset="0"/>
              </a:rPr>
              <a:t>s</a:t>
            </a:r>
            <a:r>
              <a:rPr lang="en-GB" sz="2600" dirty="0">
                <a:solidFill>
                  <a:schemeClr val="bg1"/>
                </a:solidFill>
                <a:effectLst/>
                <a:latin typeface="Arial" panose="020B0604020202020204" pitchFamily="34" charset="0"/>
                <a:ea typeface="Calibri" panose="020F0502020204030204" pitchFamily="34" charset="0"/>
                <a:cs typeface="Arial" panose="020B0604020202020204" pitchFamily="34" charset="0"/>
              </a:rPr>
              <a:t>ector and funding bodies operate has changed completely.</a:t>
            </a:r>
          </a:p>
          <a:p>
            <a:pPr algn="just">
              <a:lnSpc>
                <a:spcPct val="107000"/>
              </a:lnSpc>
              <a:spcAft>
                <a:spcPts val="800"/>
              </a:spcAft>
            </a:pPr>
            <a:endParaRPr lang="en-GB" sz="26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600" dirty="0">
                <a:solidFill>
                  <a:schemeClr val="bg1"/>
                </a:solidFill>
                <a:effectLst/>
                <a:latin typeface="Arial" panose="020B0604020202020204" pitchFamily="34" charset="0"/>
                <a:ea typeface="Calibri" panose="020F0502020204030204" pitchFamily="34" charset="0"/>
                <a:cs typeface="Arial" panose="020B0604020202020204" pitchFamily="34" charset="0"/>
              </a:rPr>
              <a:t>Despite being a key mechanism the awareness about the Code in both public and third/voluntary sector is poor.</a:t>
            </a:r>
          </a:p>
          <a:p>
            <a:pPr algn="just"/>
            <a:endParaRPr lang="en-GB" sz="2000" dirty="0">
              <a:solidFill>
                <a:schemeClr val="bg1"/>
              </a:solidFill>
            </a:endParaRPr>
          </a:p>
          <a:p>
            <a:pPr>
              <a:lnSpc>
                <a:spcPct val="107000"/>
              </a:lnSpc>
              <a:spcAft>
                <a:spcPts val="800"/>
              </a:spcAft>
            </a:pPr>
            <a:endParaRPr lang="en-GB" sz="26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4800" dirty="0"/>
          </a:p>
          <a:p>
            <a:endParaRPr lang="en-GB" sz="4800" dirty="0"/>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4</a:t>
            </a:fld>
            <a:endParaRPr lang="en-GB" dirty="0">
              <a:solidFill>
                <a:schemeClr val="tx1"/>
              </a:solidFill>
            </a:endParaRPr>
          </a:p>
        </p:txBody>
      </p:sp>
    </p:spTree>
    <p:extLst>
      <p:ext uri="{BB962C8B-B14F-4D97-AF65-F5344CB8AC3E}">
        <p14:creationId xmlns:p14="http://schemas.microsoft.com/office/powerpoint/2010/main" val="90563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1504950" y="838200"/>
            <a:ext cx="9144000" cy="5606143"/>
          </a:xfrm>
        </p:spPr>
        <p:txBody>
          <a:bodyPr>
            <a:normAutofit fontScale="55000" lnSpcReduction="20000"/>
          </a:bodyPr>
          <a:lstStyle/>
          <a:p>
            <a:r>
              <a:rPr lang="en-GB" sz="5400" b="1" dirty="0"/>
              <a:t>What?</a:t>
            </a:r>
          </a:p>
          <a:p>
            <a:endParaRPr lang="en-GB" sz="4800" dirty="0"/>
          </a:p>
          <a:p>
            <a:pPr algn="just">
              <a:lnSpc>
                <a:spcPct val="107000"/>
              </a:lnSpc>
              <a:spcAft>
                <a:spcPts val="800"/>
              </a:spcAft>
            </a:pPr>
            <a:r>
              <a:rPr lang="en-GB" sz="4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Funding and Compliance Sub-Committee decided it is time to review the Code on behalf of the Third Sector Partnership Council and the Minister for Social Justice.</a:t>
            </a:r>
          </a:p>
          <a:p>
            <a:pPr algn="just">
              <a:lnSpc>
                <a:spcPct val="107000"/>
              </a:lnSpc>
              <a:spcAft>
                <a:spcPts val="800"/>
              </a:spcAft>
            </a:pPr>
            <a:endParaRPr lang="en-GB" sz="4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4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outcome will be a new Code that all key stakeholders adopt. </a:t>
            </a:r>
          </a:p>
          <a:p>
            <a:pPr algn="just">
              <a:lnSpc>
                <a:spcPct val="107000"/>
              </a:lnSpc>
              <a:spcAft>
                <a:spcPts val="800"/>
              </a:spcAft>
            </a:pPr>
            <a:endParaRPr lang="en-GB" sz="4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4800" dirty="0">
                <a:solidFill>
                  <a:schemeClr val="bg1"/>
                </a:solidFill>
                <a:ea typeface="Calibri" panose="020F0502020204030204" pitchFamily="34" charset="0"/>
                <a:cs typeface="Times New Roman" panose="02020603050405020304" pitchFamily="18" charset="0"/>
              </a:rPr>
              <a:t>To </a:t>
            </a:r>
            <a:r>
              <a:rPr lang="en-GB" sz="4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raise awareness of the new Code throughout the third /voluntary sector and with public sector funding bodies.</a:t>
            </a:r>
          </a:p>
          <a:p>
            <a:pPr>
              <a:lnSpc>
                <a:spcPct val="107000"/>
              </a:lnSpc>
              <a:spcAft>
                <a:spcPts val="800"/>
              </a:spcAft>
            </a:pPr>
            <a:endParaRPr lang="en-GB" sz="2800" dirty="0">
              <a:cs typeface="Times New Roman" panose="02020603050405020304" pitchFamily="18" charset="0"/>
            </a:endParaRPr>
          </a:p>
          <a:p>
            <a:pPr>
              <a:lnSpc>
                <a:spcPct val="107000"/>
              </a:lnSpc>
              <a:spcAft>
                <a:spcPts val="800"/>
              </a:spcAft>
            </a:pPr>
            <a:endParaRPr lang="en-GB" sz="4800" dirty="0"/>
          </a:p>
          <a:p>
            <a:endParaRPr lang="en-GB" sz="4800" dirty="0"/>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5</a:t>
            </a:fld>
            <a:endParaRPr lang="en-GB" dirty="0">
              <a:solidFill>
                <a:schemeClr val="tx1"/>
              </a:solidFill>
            </a:endParaRPr>
          </a:p>
        </p:txBody>
      </p:sp>
    </p:spTree>
    <p:extLst>
      <p:ext uri="{BB962C8B-B14F-4D97-AF65-F5344CB8AC3E}">
        <p14:creationId xmlns:p14="http://schemas.microsoft.com/office/powerpoint/2010/main" val="312592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1504950" y="838200"/>
            <a:ext cx="9144000" cy="5754189"/>
          </a:xfrm>
        </p:spPr>
        <p:txBody>
          <a:bodyPr>
            <a:normAutofit fontScale="92500"/>
          </a:bodyPr>
          <a:lstStyle/>
          <a:p>
            <a:r>
              <a:rPr lang="en-GB" sz="3700" b="1" dirty="0"/>
              <a:t>How</a:t>
            </a:r>
            <a:r>
              <a:rPr lang="en-GB" sz="3700" dirty="0"/>
              <a:t>?</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review process will use the </a:t>
            </a:r>
            <a:r>
              <a:rPr lang="en-GB" sz="2800" dirty="0">
                <a:solidFill>
                  <a:schemeClr val="bg1"/>
                </a:solidFill>
                <a:ea typeface="Calibri" panose="020F0502020204030204" pitchFamily="34" charset="0"/>
                <a:cs typeface="Times New Roman" panose="02020603050405020304" pitchFamily="18" charset="0"/>
              </a:rPr>
              <a:t>five </a:t>
            </a:r>
            <a:r>
              <a:rPr lang="en-GB"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ways of working as </a:t>
            </a:r>
            <a:r>
              <a:rPr lang="en-GB" sz="2800" dirty="0">
                <a:solidFill>
                  <a:schemeClr val="bg1"/>
                </a:solidFill>
                <a:ea typeface="Calibri" panose="020F0502020204030204" pitchFamily="34" charset="0"/>
                <a:cs typeface="Times New Roman" panose="02020603050405020304" pitchFamily="18" charset="0"/>
              </a:rPr>
              <a:t>an operating</a:t>
            </a:r>
            <a:r>
              <a:rPr lang="en-GB"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framework, ensuring the third/voluntary and the public sector have an equal voice in the process.</a:t>
            </a:r>
          </a:p>
          <a:p>
            <a:pPr algn="just">
              <a:lnSpc>
                <a:spcPct val="107000"/>
              </a:lnSpc>
              <a:spcAft>
                <a:spcPts val="800"/>
              </a:spcAft>
            </a:pPr>
            <a:endParaRPr lang="en-GB"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We will co-produce a new Code with all stakeholders including those bodies we want to see captured by the Code. </a:t>
            </a:r>
          </a:p>
          <a:p>
            <a:pPr algn="just"/>
            <a:endParaRPr lang="en-GB" sz="2800" dirty="0">
              <a:solidFill>
                <a:schemeClr val="bg1"/>
              </a:solidFill>
              <a:ea typeface="Calibri" panose="020F0502020204030204" pitchFamily="34" charset="0"/>
            </a:endParaRPr>
          </a:p>
          <a:p>
            <a:pPr algn="just"/>
            <a:r>
              <a:rPr lang="en-GB" sz="2800" dirty="0">
                <a:solidFill>
                  <a:schemeClr val="bg1"/>
                </a:solidFill>
                <a:effectLst/>
                <a:latin typeface="Arial" panose="020B0604020202020204" pitchFamily="34" charset="0"/>
                <a:ea typeface="Calibri" panose="020F0502020204030204" pitchFamily="34" charset="0"/>
              </a:rPr>
              <a:t>The engagement process will take some time to complete.</a:t>
            </a:r>
            <a:endParaRPr lang="en-GB" sz="2800" dirty="0">
              <a:solidFill>
                <a:schemeClr val="bg1"/>
              </a:solidFill>
            </a:endParaRPr>
          </a:p>
          <a:p>
            <a:pPr algn="just"/>
            <a:endParaRPr lang="en-GB" sz="4800" dirty="0"/>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6</a:t>
            </a:fld>
            <a:endParaRPr lang="en-GB" dirty="0">
              <a:solidFill>
                <a:schemeClr val="tx1"/>
              </a:solidFill>
            </a:endParaRPr>
          </a:p>
        </p:txBody>
      </p:sp>
    </p:spTree>
    <p:extLst>
      <p:ext uri="{BB962C8B-B14F-4D97-AF65-F5344CB8AC3E}">
        <p14:creationId xmlns:p14="http://schemas.microsoft.com/office/powerpoint/2010/main" val="354934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1C369-BF19-9667-1274-58AE02252B95}"/>
              </a:ext>
            </a:extLst>
          </p:cNvPr>
          <p:cNvSpPr>
            <a:spLocks noGrp="1"/>
          </p:cNvSpPr>
          <p:nvPr>
            <p:ph type="ctrTitle"/>
          </p:nvPr>
        </p:nvSpPr>
        <p:spPr>
          <a:xfrm>
            <a:off x="1524000" y="705395"/>
            <a:ext cx="8525691" cy="600891"/>
          </a:xfrm>
        </p:spPr>
        <p:txBody>
          <a:bodyPr>
            <a:noAutofit/>
          </a:bodyPr>
          <a:lstStyle/>
          <a:p>
            <a:br>
              <a:rPr lang="en-GB" sz="3400" b="1" dirty="0"/>
            </a:br>
            <a:br>
              <a:rPr lang="en-GB" sz="3400" b="1" dirty="0"/>
            </a:br>
            <a:br>
              <a:rPr lang="en-GB" sz="3400" b="1" dirty="0"/>
            </a:br>
            <a:br>
              <a:rPr lang="en-GB" sz="3400" b="1" dirty="0"/>
            </a:br>
            <a:br>
              <a:rPr lang="en-GB" sz="3400" b="1" dirty="0"/>
            </a:br>
            <a:br>
              <a:rPr lang="en-GB" sz="3400" b="1" dirty="0"/>
            </a:br>
            <a:br>
              <a:rPr lang="en-GB" sz="3400" b="1" dirty="0"/>
            </a:br>
            <a:br>
              <a:rPr lang="en-GB" sz="3400" b="1" dirty="0"/>
            </a:br>
            <a:br>
              <a:rPr lang="en-GB" sz="3400" b="1" dirty="0"/>
            </a:br>
            <a:r>
              <a:rPr lang="en-GB" sz="3400" b="1" dirty="0"/>
              <a:t>Aim of the Review</a:t>
            </a:r>
          </a:p>
        </p:txBody>
      </p:sp>
      <p:sp>
        <p:nvSpPr>
          <p:cNvPr id="3" name="Subtitle 2">
            <a:extLst>
              <a:ext uri="{FF2B5EF4-FFF2-40B4-BE49-F238E27FC236}">
                <a16:creationId xmlns:a16="http://schemas.microsoft.com/office/drawing/2014/main" id="{EDFA2220-7BA4-E660-FCC0-3C265F692CAB}"/>
              </a:ext>
            </a:extLst>
          </p:cNvPr>
          <p:cNvSpPr>
            <a:spLocks noGrp="1"/>
          </p:cNvSpPr>
          <p:nvPr>
            <p:ph type="subTitle" idx="1"/>
          </p:nvPr>
        </p:nvSpPr>
        <p:spPr>
          <a:xfrm>
            <a:off x="1524000" y="1600200"/>
            <a:ext cx="9144000" cy="5121275"/>
          </a:xfrm>
        </p:spPr>
        <p:txBody>
          <a:bodyPr>
            <a:normAutofit fontScale="70000" lnSpcReduction="20000"/>
          </a:bodyPr>
          <a:lstStyle/>
          <a:p>
            <a:pPr algn="just"/>
            <a:r>
              <a:rPr lang="en-GB" sz="3800" dirty="0">
                <a:solidFill>
                  <a:schemeClr val="bg1"/>
                </a:solidFill>
                <a:latin typeface="Arial" panose="020B0604020202020204" pitchFamily="34" charset="0"/>
                <a:cs typeface="Arial" panose="020B0604020202020204" pitchFamily="34" charset="0"/>
              </a:rPr>
              <a:t>We want to create a Code that is widely used to improve the </a:t>
            </a:r>
            <a:r>
              <a:rPr lang="en-GB" sz="3700" dirty="0">
                <a:solidFill>
                  <a:schemeClr val="bg1"/>
                </a:solidFill>
                <a:latin typeface="Arial" panose="020B0604020202020204" pitchFamily="34" charset="0"/>
                <a:cs typeface="Arial" panose="020B0604020202020204" pitchFamily="34" charset="0"/>
              </a:rPr>
              <a:t>design and delivery of funding programmes in Wales in order to have a greater impact on our communities.  To achieve this, we need to…</a:t>
            </a:r>
          </a:p>
          <a:p>
            <a:pPr algn="just"/>
            <a:endParaRPr lang="en-GB" sz="3700" dirty="0">
              <a:solidFill>
                <a:schemeClr val="bg1"/>
              </a:solidFill>
              <a:latin typeface="Arial" panose="020B0604020202020204" pitchFamily="34" charset="0"/>
              <a:cs typeface="Arial" panose="020B0604020202020204" pitchFamily="34" charset="0"/>
            </a:endParaRPr>
          </a:p>
          <a:p>
            <a:pPr algn="just"/>
            <a:r>
              <a:rPr lang="en-GB" sz="3700" dirty="0">
                <a:solidFill>
                  <a:schemeClr val="bg1"/>
                </a:solidFill>
                <a:latin typeface="Arial" panose="020B0604020202020204" pitchFamily="34" charset="0"/>
                <a:cs typeface="Arial" panose="020B0604020202020204" pitchFamily="34" charset="0"/>
              </a:rPr>
              <a:t>Make the Code more accessible and promote wider awareness of the Code.</a:t>
            </a:r>
          </a:p>
          <a:p>
            <a:pPr algn="just"/>
            <a:endParaRPr lang="en-GB" sz="3700"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GB" sz="3700" dirty="0">
                <a:solidFill>
                  <a:schemeClr val="bg1"/>
                </a:solidFill>
                <a:latin typeface="Arial" panose="020B0604020202020204" pitchFamily="34" charset="0"/>
                <a:cs typeface="Arial" panose="020B0604020202020204" pitchFamily="34" charset="0"/>
              </a:rPr>
              <a:t>Modernise and simplify the language.</a:t>
            </a:r>
          </a:p>
          <a:p>
            <a:pPr marL="0" indent="0" algn="just">
              <a:buFont typeface="Arial" panose="020B0604020202020204" pitchFamily="34" charset="0"/>
              <a:buNone/>
            </a:pPr>
            <a:endParaRPr lang="en-GB" sz="3700"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GB" sz="3700" dirty="0">
                <a:solidFill>
                  <a:schemeClr val="bg1"/>
                </a:solidFill>
                <a:latin typeface="Arial" panose="020B0604020202020204" pitchFamily="34" charset="0"/>
                <a:cs typeface="Arial" panose="020B0604020202020204" pitchFamily="34" charset="0"/>
              </a:rPr>
              <a:t>The new document will be a 1 page summary of 5 principles with an overarching aim – with supporting technical guidance sat behind in a shorter document.</a:t>
            </a:r>
          </a:p>
          <a:p>
            <a:br>
              <a:rPr lang="en-GB" dirty="0"/>
            </a:br>
            <a:endParaRPr lang="en-GB" dirty="0"/>
          </a:p>
        </p:txBody>
      </p:sp>
      <p:sp>
        <p:nvSpPr>
          <p:cNvPr id="4" name="Slide Number Placeholder 3">
            <a:extLst>
              <a:ext uri="{FF2B5EF4-FFF2-40B4-BE49-F238E27FC236}">
                <a16:creationId xmlns:a16="http://schemas.microsoft.com/office/drawing/2014/main" id="{33A4966F-D57C-91EB-2439-805E46A702BA}"/>
              </a:ext>
            </a:extLst>
          </p:cNvPr>
          <p:cNvSpPr>
            <a:spLocks noGrp="1"/>
          </p:cNvSpPr>
          <p:nvPr>
            <p:ph type="sldNum" sz="quarter" idx="12"/>
          </p:nvPr>
        </p:nvSpPr>
        <p:spPr/>
        <p:txBody>
          <a:bodyPr/>
          <a:lstStyle/>
          <a:p>
            <a:fld id="{EAAF0CEA-B6E4-4B36-997F-98A93A01189D}" type="slidenum">
              <a:rPr lang="en-GB" smtClean="0">
                <a:solidFill>
                  <a:schemeClr val="tx1"/>
                </a:solidFill>
              </a:rPr>
              <a:pPr/>
              <a:t>7</a:t>
            </a:fld>
            <a:endParaRPr lang="en-GB" dirty="0">
              <a:solidFill>
                <a:schemeClr val="tx1"/>
              </a:solidFill>
            </a:endParaRPr>
          </a:p>
        </p:txBody>
      </p:sp>
    </p:spTree>
    <p:extLst>
      <p:ext uri="{BB962C8B-B14F-4D97-AF65-F5344CB8AC3E}">
        <p14:creationId xmlns:p14="http://schemas.microsoft.com/office/powerpoint/2010/main" val="64115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1C369-BF19-9667-1274-58AE02252B95}"/>
              </a:ext>
            </a:extLst>
          </p:cNvPr>
          <p:cNvSpPr>
            <a:spLocks noGrp="1"/>
          </p:cNvSpPr>
          <p:nvPr>
            <p:ph type="ctrTitle"/>
          </p:nvPr>
        </p:nvSpPr>
        <p:spPr>
          <a:xfrm>
            <a:off x="1524000" y="705395"/>
            <a:ext cx="8525691" cy="548639"/>
          </a:xfrm>
        </p:spPr>
        <p:txBody>
          <a:bodyPr>
            <a:noAutofit/>
          </a:bodyPr>
          <a:lstStyle/>
          <a:p>
            <a:br>
              <a:rPr lang="en-GB" sz="3400" b="1" dirty="0"/>
            </a:br>
            <a:br>
              <a:rPr lang="en-GB" sz="3400" b="1" dirty="0"/>
            </a:br>
            <a:br>
              <a:rPr lang="en-GB" sz="3400" b="1" dirty="0"/>
            </a:br>
            <a:br>
              <a:rPr lang="en-GB" sz="3400" b="1" dirty="0"/>
            </a:br>
            <a:br>
              <a:rPr lang="en-GB" sz="3400" b="1" dirty="0"/>
            </a:br>
            <a:br>
              <a:rPr lang="en-GB" sz="3400" b="1" dirty="0"/>
            </a:br>
            <a:br>
              <a:rPr lang="en-GB" sz="3400" b="1" dirty="0"/>
            </a:br>
            <a:br>
              <a:rPr lang="en-GB" sz="3400" b="1" dirty="0"/>
            </a:br>
            <a:br>
              <a:rPr lang="en-GB" sz="3400" b="1" dirty="0"/>
            </a:br>
            <a:r>
              <a:rPr lang="en-GB" sz="3400" b="1" dirty="0"/>
              <a:t>The Five Draft Principles</a:t>
            </a:r>
          </a:p>
        </p:txBody>
      </p:sp>
      <p:sp>
        <p:nvSpPr>
          <p:cNvPr id="3" name="Subtitle 2">
            <a:extLst>
              <a:ext uri="{FF2B5EF4-FFF2-40B4-BE49-F238E27FC236}">
                <a16:creationId xmlns:a16="http://schemas.microsoft.com/office/drawing/2014/main" id="{EDFA2220-7BA4-E660-FCC0-3C265F692CAB}"/>
              </a:ext>
            </a:extLst>
          </p:cNvPr>
          <p:cNvSpPr>
            <a:spLocks noGrp="1"/>
          </p:cNvSpPr>
          <p:nvPr>
            <p:ph type="subTitle" idx="1"/>
          </p:nvPr>
        </p:nvSpPr>
        <p:spPr>
          <a:xfrm>
            <a:off x="838200" y="2072640"/>
            <a:ext cx="9403080" cy="4648835"/>
          </a:xfrm>
        </p:spPr>
        <p:txBody>
          <a:bodyPr>
            <a:normAutofit fontScale="77500" lnSpcReduction="20000"/>
          </a:bodyPr>
          <a:lstStyle/>
          <a:p>
            <a:pPr algn="ctr"/>
            <a:r>
              <a:rPr lang="en-GB" sz="2800" dirty="0">
                <a:solidFill>
                  <a:schemeClr val="bg1"/>
                </a:solidFill>
                <a:latin typeface="Arial" panose="020B0604020202020204" pitchFamily="34" charset="0"/>
                <a:cs typeface="Arial" panose="020B0604020202020204" pitchFamily="34" charset="0"/>
              </a:rPr>
              <a:t>Equity</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800" dirty="0">
                <a:solidFill>
                  <a:schemeClr val="bg1"/>
                </a:solidFill>
                <a:latin typeface="Arial" panose="020B0604020202020204" pitchFamily="34" charset="0"/>
                <a:cs typeface="Arial" panose="020B0604020202020204" pitchFamily="34" charset="0"/>
              </a:rPr>
              <a:t>Early &amp; Continuous Improvement</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800" dirty="0">
                <a:solidFill>
                  <a:schemeClr val="bg1"/>
                </a:solidFill>
                <a:latin typeface="Arial" panose="020B0604020202020204" pitchFamily="34" charset="0"/>
                <a:cs typeface="Arial" panose="020B0604020202020204" pitchFamily="34" charset="0"/>
              </a:rPr>
              <a:t>Valuing &amp; Outcomes</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800" dirty="0">
                <a:solidFill>
                  <a:schemeClr val="bg1"/>
                </a:solidFill>
                <a:latin typeface="Arial" panose="020B0604020202020204" pitchFamily="34" charset="0"/>
                <a:cs typeface="Arial" panose="020B0604020202020204" pitchFamily="34" charset="0"/>
              </a:rPr>
              <a:t>Appropriate Funding Basis</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800" dirty="0">
                <a:solidFill>
                  <a:schemeClr val="bg1"/>
                </a:solidFill>
                <a:latin typeface="Arial" panose="020B0604020202020204" pitchFamily="34" charset="0"/>
                <a:cs typeface="Arial" panose="020B0604020202020204" pitchFamily="34" charset="0"/>
              </a:rPr>
              <a:t>Flexibility</a:t>
            </a:r>
          </a:p>
          <a:p>
            <a:pPr algn="ctr"/>
            <a:endParaRPr lang="en-GB" sz="2800" dirty="0">
              <a:solidFill>
                <a:schemeClr val="bg1"/>
              </a:solidFill>
              <a:latin typeface="Arial" panose="020B0604020202020204" pitchFamily="34" charset="0"/>
              <a:cs typeface="Arial" panose="020B0604020202020204" pitchFamily="34" charset="0"/>
            </a:endParaRPr>
          </a:p>
          <a:p>
            <a:pPr algn="ctr"/>
            <a:endParaRPr lang="en-GB" sz="2800" dirty="0">
              <a:solidFill>
                <a:schemeClr val="bg1"/>
              </a:solidFill>
              <a:latin typeface="Arial" panose="020B0604020202020204" pitchFamily="34" charset="0"/>
              <a:cs typeface="Arial" panose="020B0604020202020204" pitchFamily="34" charset="0"/>
            </a:endParaRPr>
          </a:p>
          <a:p>
            <a:br>
              <a:rPr lang="en-GB" dirty="0"/>
            </a:br>
            <a:endParaRPr lang="en-GB" dirty="0"/>
          </a:p>
        </p:txBody>
      </p:sp>
      <p:sp>
        <p:nvSpPr>
          <p:cNvPr id="4" name="Slide Number Placeholder 3">
            <a:extLst>
              <a:ext uri="{FF2B5EF4-FFF2-40B4-BE49-F238E27FC236}">
                <a16:creationId xmlns:a16="http://schemas.microsoft.com/office/drawing/2014/main" id="{33A4966F-D57C-91EB-2439-805E46A702BA}"/>
              </a:ext>
            </a:extLst>
          </p:cNvPr>
          <p:cNvSpPr>
            <a:spLocks noGrp="1"/>
          </p:cNvSpPr>
          <p:nvPr>
            <p:ph type="sldNum" sz="quarter" idx="12"/>
          </p:nvPr>
        </p:nvSpPr>
        <p:spPr/>
        <p:txBody>
          <a:bodyPr/>
          <a:lstStyle/>
          <a:p>
            <a:fld id="{EAAF0CEA-B6E4-4B36-997F-98A93A01189D}" type="slidenum">
              <a:rPr lang="en-GB" smtClean="0">
                <a:solidFill>
                  <a:schemeClr val="tx1"/>
                </a:solidFill>
              </a:rPr>
              <a:pPr/>
              <a:t>8</a:t>
            </a:fld>
            <a:endParaRPr lang="en-GB" dirty="0">
              <a:solidFill>
                <a:schemeClr val="tx1"/>
              </a:solidFill>
            </a:endParaRPr>
          </a:p>
        </p:txBody>
      </p:sp>
    </p:spTree>
    <p:extLst>
      <p:ext uri="{BB962C8B-B14F-4D97-AF65-F5344CB8AC3E}">
        <p14:creationId xmlns:p14="http://schemas.microsoft.com/office/powerpoint/2010/main" val="33650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1C369-BF19-9667-1274-58AE02252B95}"/>
              </a:ext>
            </a:extLst>
          </p:cNvPr>
          <p:cNvSpPr>
            <a:spLocks noGrp="1"/>
          </p:cNvSpPr>
          <p:nvPr>
            <p:ph type="ctrTitle"/>
          </p:nvPr>
        </p:nvSpPr>
        <p:spPr>
          <a:xfrm>
            <a:off x="1524000" y="705395"/>
            <a:ext cx="8525691" cy="600891"/>
          </a:xfrm>
        </p:spPr>
        <p:txBody>
          <a:bodyPr>
            <a:noAutofit/>
          </a:bodyPr>
          <a:lstStyle/>
          <a:p>
            <a:r>
              <a:rPr lang="en-GB" sz="3400" b="1" dirty="0"/>
              <a:t>Themes which run through the Principles</a:t>
            </a:r>
          </a:p>
        </p:txBody>
      </p:sp>
      <p:sp>
        <p:nvSpPr>
          <p:cNvPr id="3" name="Subtitle 2">
            <a:extLst>
              <a:ext uri="{FF2B5EF4-FFF2-40B4-BE49-F238E27FC236}">
                <a16:creationId xmlns:a16="http://schemas.microsoft.com/office/drawing/2014/main" id="{EDFA2220-7BA4-E660-FCC0-3C265F692CAB}"/>
              </a:ext>
            </a:extLst>
          </p:cNvPr>
          <p:cNvSpPr>
            <a:spLocks noGrp="1"/>
          </p:cNvSpPr>
          <p:nvPr>
            <p:ph type="subTitle" idx="1"/>
          </p:nvPr>
        </p:nvSpPr>
        <p:spPr>
          <a:xfrm>
            <a:off x="1524000" y="1724297"/>
            <a:ext cx="9144000" cy="4997178"/>
          </a:xfrm>
        </p:spPr>
        <p:txBody>
          <a:bodyPr>
            <a:normAutofit fontScale="62500" lnSpcReduction="20000"/>
          </a:bodyPr>
          <a:lstStyle/>
          <a:p>
            <a:pPr algn="ctr"/>
            <a:r>
              <a:rPr lang="en-GB" sz="4200" dirty="0">
                <a:solidFill>
                  <a:schemeClr val="bg1"/>
                </a:solidFill>
                <a:latin typeface="Arial" panose="020B0604020202020204" pitchFamily="34" charset="0"/>
                <a:cs typeface="Arial" panose="020B0604020202020204" pitchFamily="34" charset="0"/>
              </a:rPr>
              <a:t>Recognition of Independence</a:t>
            </a:r>
          </a:p>
          <a:p>
            <a:pPr algn="ctr"/>
            <a:endParaRPr lang="en-GB" sz="4200" dirty="0">
              <a:solidFill>
                <a:schemeClr val="bg1"/>
              </a:solidFill>
              <a:latin typeface="Arial" panose="020B0604020202020204" pitchFamily="34" charset="0"/>
              <a:cs typeface="Arial" panose="020B0604020202020204" pitchFamily="34" charset="0"/>
            </a:endParaRPr>
          </a:p>
          <a:p>
            <a:pPr algn="ctr"/>
            <a:r>
              <a:rPr lang="en-GB" sz="4200" dirty="0">
                <a:solidFill>
                  <a:schemeClr val="bg1"/>
                </a:solidFill>
                <a:latin typeface="Arial" panose="020B0604020202020204" pitchFamily="34" charset="0"/>
                <a:cs typeface="Arial" panose="020B0604020202020204" pitchFamily="34" charset="0"/>
              </a:rPr>
              <a:t>Transparency</a:t>
            </a:r>
          </a:p>
          <a:p>
            <a:pPr algn="ctr"/>
            <a:endParaRPr lang="en-GB" sz="4200" dirty="0">
              <a:solidFill>
                <a:schemeClr val="bg1"/>
              </a:solidFill>
              <a:latin typeface="Arial" panose="020B0604020202020204" pitchFamily="34" charset="0"/>
              <a:cs typeface="Arial" panose="020B0604020202020204" pitchFamily="34" charset="0"/>
            </a:endParaRPr>
          </a:p>
          <a:p>
            <a:pPr algn="ctr"/>
            <a:r>
              <a:rPr lang="en-GB" sz="4200" dirty="0">
                <a:solidFill>
                  <a:schemeClr val="bg1"/>
                </a:solidFill>
                <a:latin typeface="Arial" panose="020B0604020202020204" pitchFamily="34" charset="0"/>
                <a:cs typeface="Arial" panose="020B0604020202020204" pitchFamily="34" charset="0"/>
              </a:rPr>
              <a:t>Trust</a:t>
            </a:r>
          </a:p>
          <a:p>
            <a:pPr algn="ctr"/>
            <a:endParaRPr lang="en-GB" sz="4200" dirty="0">
              <a:solidFill>
                <a:schemeClr val="bg1"/>
              </a:solidFill>
              <a:latin typeface="Arial" panose="020B0604020202020204" pitchFamily="34" charset="0"/>
              <a:cs typeface="Arial" panose="020B0604020202020204" pitchFamily="34" charset="0"/>
            </a:endParaRPr>
          </a:p>
          <a:p>
            <a:pPr algn="ctr"/>
            <a:r>
              <a:rPr lang="en-GB" sz="4200" dirty="0">
                <a:solidFill>
                  <a:schemeClr val="bg1"/>
                </a:solidFill>
                <a:latin typeface="Arial" panose="020B0604020202020204" pitchFamily="34" charset="0"/>
                <a:cs typeface="Arial" panose="020B0604020202020204" pitchFamily="34" charset="0"/>
              </a:rPr>
              <a:t>Appropriate Language</a:t>
            </a:r>
          </a:p>
          <a:p>
            <a:pPr algn="ctr"/>
            <a:endParaRPr lang="en-GB" sz="4200" dirty="0">
              <a:solidFill>
                <a:schemeClr val="bg1"/>
              </a:solidFill>
              <a:latin typeface="Arial" panose="020B0604020202020204" pitchFamily="34" charset="0"/>
              <a:cs typeface="Arial" panose="020B0604020202020204" pitchFamily="34" charset="0"/>
            </a:endParaRPr>
          </a:p>
          <a:p>
            <a:pPr algn="ctr"/>
            <a:r>
              <a:rPr lang="en-GB" sz="4200" dirty="0">
                <a:solidFill>
                  <a:schemeClr val="bg1"/>
                </a:solidFill>
                <a:latin typeface="Arial" panose="020B0604020202020204" pitchFamily="34" charset="0"/>
                <a:cs typeface="Arial" panose="020B0604020202020204" pitchFamily="34" charset="0"/>
              </a:rPr>
              <a:t>Capacity to Engage</a:t>
            </a:r>
          </a:p>
          <a:p>
            <a:pPr algn="ctr"/>
            <a:endParaRPr lang="en-GB" sz="4200" dirty="0">
              <a:solidFill>
                <a:schemeClr val="bg1"/>
              </a:solidFill>
              <a:latin typeface="Arial" panose="020B0604020202020204" pitchFamily="34" charset="0"/>
              <a:cs typeface="Arial" panose="020B0604020202020204" pitchFamily="34" charset="0"/>
            </a:endParaRPr>
          </a:p>
          <a:p>
            <a:pPr algn="ctr"/>
            <a:r>
              <a:rPr lang="en-GB" sz="4200" dirty="0">
                <a:solidFill>
                  <a:schemeClr val="bg1"/>
                </a:solidFill>
                <a:latin typeface="Arial" panose="020B0604020202020204" pitchFamily="34" charset="0"/>
                <a:cs typeface="Arial" panose="020B0604020202020204" pitchFamily="34" charset="0"/>
              </a:rPr>
              <a:t>Safety </a:t>
            </a:r>
          </a:p>
          <a:p>
            <a:br>
              <a:rPr lang="en-GB" dirty="0"/>
            </a:br>
            <a:endParaRPr lang="en-GB" dirty="0"/>
          </a:p>
        </p:txBody>
      </p:sp>
      <p:sp>
        <p:nvSpPr>
          <p:cNvPr id="4" name="Slide Number Placeholder 3">
            <a:extLst>
              <a:ext uri="{FF2B5EF4-FFF2-40B4-BE49-F238E27FC236}">
                <a16:creationId xmlns:a16="http://schemas.microsoft.com/office/drawing/2014/main" id="{33A4966F-D57C-91EB-2439-805E46A702BA}"/>
              </a:ext>
            </a:extLst>
          </p:cNvPr>
          <p:cNvSpPr>
            <a:spLocks noGrp="1"/>
          </p:cNvSpPr>
          <p:nvPr>
            <p:ph type="sldNum" sz="quarter" idx="12"/>
          </p:nvPr>
        </p:nvSpPr>
        <p:spPr/>
        <p:txBody>
          <a:bodyPr/>
          <a:lstStyle/>
          <a:p>
            <a:fld id="{EAAF0CEA-B6E4-4B36-997F-98A93A01189D}" type="slidenum">
              <a:rPr lang="en-GB" smtClean="0">
                <a:solidFill>
                  <a:schemeClr val="tx1"/>
                </a:solidFill>
              </a:rPr>
              <a:pPr/>
              <a:t>9</a:t>
            </a:fld>
            <a:endParaRPr lang="en-GB" dirty="0">
              <a:solidFill>
                <a:schemeClr val="tx1"/>
              </a:solidFill>
            </a:endParaRPr>
          </a:p>
        </p:txBody>
      </p:sp>
    </p:spTree>
    <p:extLst>
      <p:ext uri="{BB962C8B-B14F-4D97-AF65-F5344CB8AC3E}">
        <p14:creationId xmlns:p14="http://schemas.microsoft.com/office/powerpoint/2010/main" val="3944456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6.xml.rels>&#65279;<?xml version="1.0" encoding="utf-8"?><Relationships xmlns="http://schemas.openxmlformats.org/package/2006/relationships"><Relationship Type="http://schemas.openxmlformats.org/officeDocument/2006/relationships/customXmlProps" Target="/customXML/itemProps6.xml" Id="Rd3c4172d526e4b2384ade4b889302c76" /></Relationships>
</file>

<file path=customXML/item6.xml><?xml version="1.0" encoding="utf-8"?>
<metadata xmlns="http://www.objective.com/ecm/document/metadata/FF3C5B18883D4E21973B57C2EEED7FD1" version="1.0.0">
  <systemFields>
    <field name="Objective-Id">
      <value order="0">A44230833</value>
    </field>
    <field name="Objective-Title">
      <value order="0">F&amp;C Presentation Slides - Draft V1 - English</value>
    </field>
    <field name="Objective-Description">
      <value order="0"/>
    </field>
    <field name="Objective-CreationStamp">
      <value order="0">2023-02-24T10:41:08Z</value>
    </field>
    <field name="Objective-IsApproved">
      <value order="0">false</value>
    </field>
    <field name="Objective-IsPublished">
      <value order="0">true</value>
    </field>
    <field name="Objective-DatePublished">
      <value order="0">2023-07-17T08:38:05Z</value>
    </field>
    <field name="Objective-ModificationStamp">
      <value order="0">2023-07-17T08:38:05Z</value>
    </field>
    <field name="Objective-Owner">
      <value order="0">Yearsley, Janine (ESJWL - Communities &amp; Tackling Poverty)</value>
    </field>
    <field name="Objective-Path">
      <value order="0">Objective Global Folder:#Business File Plan:WG Organisational Groups:NEW - Post April 2022 - Education, Social Justice &amp; Welsh Language:Communities &amp; Tackling Poverty:Education, Social Justice &amp; Welsh Language (ESJWL) - Communities &amp; Tackling Poverty - Cohesive Communities Division:1 - Save:CTP - Cohesive Communities Division - Third Sector Policy and Support:Third Sector Policy and Support:Support Workstream:Third Sector Policy &amp; Support - Funding &amp; Compliance Sub-Committee - 2022-2025:Code of Practice Review</value>
    </field>
    <field name="Objective-Parent">
      <value order="0">Code of Practice Review</value>
    </field>
    <field name="Objective-State">
      <value order="0">Published</value>
    </field>
    <field name="Objective-VersionId">
      <value order="0">vA87343921</value>
    </field>
    <field name="Objective-Version">
      <value order="0">21.0</value>
    </field>
    <field name="Objective-VersionNumber">
      <value order="0">22</value>
    </field>
    <field name="Objective-VersionComment">
      <value order="0"/>
    </field>
    <field name="Objective-FileNumber">
      <value order="0">qA1608824</value>
    </field>
    <field name="Objective-Classification">
      <value order="0">Official</value>
    </field>
    <field name="Objective-Caveats">
      <value order="0"/>
    </field>
  </systemFields>
  <catalogues>
    <catalogue name="Document Type Catalogue" type="type" ori="id:cA14">
      <field name="Objective-Date Acquired">
        <value order="0">2023-02-23T23:00:00Z</value>
      </field>
      <field name="Objective-Official Translation">
        <value order="0"/>
      </field>
      <field name="Objective-Connect Creator">
        <value order="0"/>
      </field>
    </catalogue>
  </catalogues>
</metadata>
</file>

<file path=customXML/itemProps6.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ImageCreateDate xmlns="http://schemas.microsoft.com/sharepoint/v3" xsi:nil="true"/>
    <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icture" ma:contentTypeID="0x01010200C4780F14B23F9D4EB10C76CCDD763BA1" ma:contentTypeVersion="10" ma:contentTypeDescription="Upload an image or a photograph." ma:contentTypeScope="" ma:versionID="b0cd6937aef20a0f8128e9a5c0c863ad">
  <xsd:schema xmlns:xsd="http://www.w3.org/2001/XMLSchema" xmlns:xs="http://www.w3.org/2001/XMLSchema" xmlns:p="http://schemas.microsoft.com/office/2006/metadata/properties" xmlns:ns1="http://schemas.microsoft.com/sharepoint/v3" xmlns:ns2="ba82f89e-a2ce-4987-8cb0-5d6246218c12" targetNamespace="http://schemas.microsoft.com/office/2006/metadata/properties" ma:root="true" ma:fieldsID="71675f1ff7a9f557434e3303984c6602" ns1:_="" ns2:_="">
    <xsd:import namespace="http://schemas.microsoft.com/sharepoint/v3"/>
    <xsd:import namespace="ba82f89e-a2ce-4987-8cb0-5d6246218c12"/>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a82f89e-a2ce-4987-8cb0-5d6246218c12" elementFormDefault="qualified">
    <xsd:import namespace="http://schemas.microsoft.com/office/2006/documentManagement/types"/>
    <xsd:import namespace="http://schemas.microsoft.com/office/infopath/2007/PartnerControls"/>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AutoTags" ma:index="28" nillable="true" ma:displayName="Tags" ma:internalName="MediaServiceAutoTags" ma:readOnly="true">
      <xsd:simpleType>
        <xsd:restriction base="dms:Text"/>
      </xsd:simple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DateTaken" ma:index="34" nillable="true" ma:displayName="MediaServiceDateTaken" ma:hidden="true" ma:internalName="MediaServiceDateTaken" ma:readOnly="true">
      <xsd:simpleType>
        <xsd:restriction base="dms:Text"/>
      </xsd:simpleType>
    </xsd:element>
    <xsd:element name="MediaLengthInSeconds" ma:index="3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817C2F-345E-49CB-A7C1-E029ED46D097}">
  <ds:schemaRef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ba82f89e-a2ce-4987-8cb0-5d6246218c12"/>
    <ds:schemaRef ds:uri="http://www.w3.org/XML/1998/namespace"/>
    <ds:schemaRef ds:uri="http://purl.org/dc/terms/"/>
    <ds:schemaRef ds:uri="http://purl.org/dc/elements/1.1/"/>
  </ds:schemaRefs>
</ds:datastoreItem>
</file>

<file path=customXml/itemProps2.xml><?xml version="1.0" encoding="utf-8"?>
<ds:datastoreItem xmlns:ds="http://schemas.openxmlformats.org/officeDocument/2006/customXml" ds:itemID="{356B696F-22A7-4765-8412-25A5208654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a82f89e-a2ce-4987-8cb0-5d6246218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5CB9400-F5D5-41FC-AA9A-B0F17EFF38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1811</TotalTime>
  <Words>1344</Words>
  <Application>Microsoft Office PowerPoint</Application>
  <PresentationFormat>Widescreen</PresentationFormat>
  <Paragraphs>171</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Funding &amp; Compliance  Code of Practice Review  </vt:lpstr>
      <vt:lpstr>PowerPoint Presentation</vt:lpstr>
      <vt:lpstr>PowerPoint Presentation</vt:lpstr>
      <vt:lpstr>PowerPoint Presentation</vt:lpstr>
      <vt:lpstr>PowerPoint Presentation</vt:lpstr>
      <vt:lpstr>PowerPoint Presentation</vt:lpstr>
      <vt:lpstr>         Aim of the Review</vt:lpstr>
      <vt:lpstr>         The Five Draft Principles</vt:lpstr>
      <vt:lpstr>Themes which run through the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How can you help? </vt:lpstr>
      <vt:lpstr>Please provide any feedback to  WG colleagues at:  thirdsectorqueries@gov.uk  Diolch / Thank You</vt:lpstr>
    </vt:vector>
  </TitlesOfParts>
  <Company>Welsh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O'Leary, Paul (OFM - Communications)</dc:creator>
  <cp:lastModifiedBy>Yearsley, Janine (ESJWL - Communities &amp; Tackling Poverty)</cp:lastModifiedBy>
  <cp:revision>42</cp:revision>
  <cp:lastPrinted>2023-03-14T10:25:23Z</cp:lastPrinted>
  <dcterms:created xsi:type="dcterms:W3CDTF">2021-10-01T09:00:13Z</dcterms:created>
  <dcterms:modified xsi:type="dcterms:W3CDTF">2023-04-21T12:47:24Z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0x01010200C4780F14B23F9D4EB10C76CCDD763BA1</vt:lpwstr>
  </property>
  <property fmtid="{D5CDD505-2E9C-101B-9397-08002B2CF9AE}" pid="3" name="Objective-Id">
    <vt:lpwstr>A44230833</vt:lpwstr>
  </property>
  <property fmtid="{D5CDD505-2E9C-101B-9397-08002B2CF9AE}" pid="4" name="Objective-Title">
    <vt:lpwstr>F&amp;C Presentation Slides - Draft V1 - English</vt:lpwstr>
  </property>
  <property fmtid="{D5CDD505-2E9C-101B-9397-08002B2CF9AE}" pid="5" name="Objective-Description">
    <vt:lpwstr/>
  </property>
  <property fmtid="{D5CDD505-2E9C-101B-9397-08002B2CF9AE}" pid="6" name="Objective-CreationStamp">
    <vt:filetime>2023-02-24T10:41:15Z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2023-07-17T08:38:05Z</vt:filetime>
  </property>
  <property fmtid="{D5CDD505-2E9C-101B-9397-08002B2CF9AE}" pid="10" name="Objective-ModificationStamp">
    <vt:filetime>2023-07-17T08:38:05Z</vt:filetime>
  </property>
  <property fmtid="{D5CDD505-2E9C-101B-9397-08002B2CF9AE}" pid="11" name="Objective-Owner">
    <vt:lpwstr>Yearsley, Janine (ESJWL - Communities &amp; Tackling Poverty)</vt:lpwstr>
  </property>
  <property fmtid="{D5CDD505-2E9C-101B-9397-08002B2CF9AE}" pid="12" name="Objective-Path">
    <vt:lpwstr>Objective Global Folder:#Business File Plan:WG Organisational Groups:NEW - Post April 2022 - Education, Social Justice &amp; Welsh Language:Communities &amp; Tackling Poverty:Education, Social Justice &amp; Welsh Language (ESJWL) - Communities &amp; Tackling Poverty - Cohesive Communities Division:1 - Save:CTP - Cohesive Communities Division - Third Sector Policy and Support:Third Sector Policy and Support:Support Workstream:Third Sector Policy &amp; Support - Funding &amp; Compliance Sub-Committee - 2022-2025:Code of Practice Review:</vt:lpwstr>
  </property>
  <property fmtid="{D5CDD505-2E9C-101B-9397-08002B2CF9AE}" pid="13" name="Objective-Parent">
    <vt:lpwstr>Code of Practice Review</vt:lpwstr>
  </property>
  <property fmtid="{D5CDD505-2E9C-101B-9397-08002B2CF9AE}" pid="14" name="Objective-State">
    <vt:lpwstr>Published</vt:lpwstr>
  </property>
  <property fmtid="{D5CDD505-2E9C-101B-9397-08002B2CF9AE}" pid="15" name="Objective-VersionId">
    <vt:lpwstr>vA87343921</vt:lpwstr>
  </property>
  <property fmtid="{D5CDD505-2E9C-101B-9397-08002B2CF9AE}" pid="16" name="Objective-Version">
    <vt:lpwstr>21.0</vt:lpwstr>
  </property>
  <property fmtid="{D5CDD505-2E9C-101B-9397-08002B2CF9AE}" pid="17" name="Objective-VersionNumber">
    <vt:r8>22</vt:r8>
  </property>
  <property fmtid="{D5CDD505-2E9C-101B-9397-08002B2CF9AE}" pid="18" name="Objective-VersionComment">
    <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Date Acquired">
    <vt:filetime>2023-02-23T23:00:00Z</vt:filetime>
  </property>
  <property fmtid="{D5CDD505-2E9C-101B-9397-08002B2CF9AE}" pid="23" name="Objective-Official Translation">
    <vt:lpwstr/>
  </property>
  <property fmtid="{D5CDD505-2E9C-101B-9397-08002B2CF9AE}" pid="24" name="Objective-Connect Creator">
    <vt:lpwstr/>
  </property>
  <property fmtid="{D5CDD505-2E9C-101B-9397-08002B2CF9AE}" pid="25" name="Objective-Comment">
    <vt:lpwstr/>
  </property>
</Properties>
</file>