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6.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7"/>
  </p:notesMasterIdLst>
  <p:handoutMasterIdLst>
    <p:handoutMasterId r:id="rId28"/>
  </p:handoutMasterIdLst>
  <p:sldIdLst>
    <p:sldId id="286" r:id="rId6"/>
    <p:sldId id="287" r:id="rId7"/>
    <p:sldId id="282" r:id="rId8"/>
    <p:sldId id="283" r:id="rId9"/>
    <p:sldId id="284" r:id="rId10"/>
    <p:sldId id="285" r:id="rId11"/>
    <p:sldId id="288" r:id="rId12"/>
    <p:sldId id="290" r:id="rId13"/>
    <p:sldId id="291" r:id="rId14"/>
    <p:sldId id="293" r:id="rId15"/>
    <p:sldId id="294" r:id="rId16"/>
    <p:sldId id="295" r:id="rId17"/>
    <p:sldId id="296" r:id="rId18"/>
    <p:sldId id="297" r:id="rId19"/>
    <p:sldId id="298" r:id="rId20"/>
    <p:sldId id="299" r:id="rId21"/>
    <p:sldId id="301" r:id="rId22"/>
    <p:sldId id="300" r:id="rId23"/>
    <p:sldId id="303" r:id="rId24"/>
    <p:sldId id="302" r:id="rId25"/>
    <p:sldId id="272" r:id="rId26"/>
  </p:sldIdLst>
  <p:sldSz cx="12192000" cy="6858000"/>
  <p:notesSz cx="6800850" cy="98075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50E9F90-211C-963E-EF18-D6ACD564393E}" name="Fortt, Aaron (ESJWL - Communities &amp; Tackling Poverty)" initials="FA(C&amp;TP" userId="S::Aaron.Fortt@gov.wales::fd964535-ed50-4433-864c-92a6d549bbe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4712" autoAdjust="0"/>
  </p:normalViewPr>
  <p:slideViewPr>
    <p:cSldViewPr snapToGrid="0">
      <p:cViewPr varScale="1">
        <p:scale>
          <a:sx n="104" d="100"/>
          <a:sy n="104" d="100"/>
        </p:scale>
        <p:origin x="780" y="222"/>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p:scale>
          <a:sx n="200" d="100"/>
          <a:sy n="200" d="100"/>
        </p:scale>
        <p:origin x="96" y="-1632"/>
      </p:cViewPr>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8.xml" Id="rId13" /><Relationship Type="http://schemas.openxmlformats.org/officeDocument/2006/relationships/slide" Target="slides/slide13.xml" Id="rId18" /><Relationship Type="http://schemas.openxmlformats.org/officeDocument/2006/relationships/slide" Target="slides/slide21.xml" Id="rId26" /><Relationship Type="http://schemas.openxmlformats.org/officeDocument/2006/relationships/customXml" Target="../customXml/item3.xml" Id="rId3" /><Relationship Type="http://schemas.openxmlformats.org/officeDocument/2006/relationships/slide" Target="slides/slide16.xml" Id="rId21" /><Relationship Type="http://schemas.openxmlformats.org/officeDocument/2006/relationships/slide" Target="slides/slide2.xml" Id="rId7" /><Relationship Type="http://schemas.openxmlformats.org/officeDocument/2006/relationships/slide" Target="slides/slide7.xml" Id="rId12" /><Relationship Type="http://schemas.openxmlformats.org/officeDocument/2006/relationships/slide" Target="slides/slide12.xml" Id="rId17" /><Relationship Type="http://schemas.openxmlformats.org/officeDocument/2006/relationships/slide" Target="slides/slide20.xml" Id="rId25" /><Relationship Type="http://schemas.microsoft.com/office/2018/10/relationships/authors" Target="authors.xml" Id="rId33" /><Relationship Type="http://schemas.openxmlformats.org/officeDocument/2006/relationships/slide" Target="slides/slide11.xml" Id="rId16" /><Relationship Type="http://schemas.openxmlformats.org/officeDocument/2006/relationships/slide" Target="slides/slide15.xml" Id="rId20" /><Relationship Type="http://schemas.openxmlformats.org/officeDocument/2006/relationships/presProps" Target="presProps.xml" Id="rId29" /><Relationship Type="http://schemas.openxmlformats.org/officeDocument/2006/relationships/customXml" Target="../customXml/item1.xml" Id="rId1" /><Relationship Type="http://schemas.openxmlformats.org/officeDocument/2006/relationships/slide" Target="slides/slide1.xml" Id="rId6" /><Relationship Type="http://schemas.openxmlformats.org/officeDocument/2006/relationships/slide" Target="slides/slide6.xml" Id="rId11" /><Relationship Type="http://schemas.openxmlformats.org/officeDocument/2006/relationships/slide" Target="slides/slide19.xml" Id="rId24" /><Relationship Type="http://schemas.openxmlformats.org/officeDocument/2006/relationships/tableStyles" Target="tableStyles.xml" Id="rId32" /><Relationship Type="http://schemas.openxmlformats.org/officeDocument/2006/relationships/slideMaster" Target="slideMasters/slideMaster1.xml" Id="rId5" /><Relationship Type="http://schemas.openxmlformats.org/officeDocument/2006/relationships/slide" Target="slides/slide10.xml" Id="rId15" /><Relationship Type="http://schemas.openxmlformats.org/officeDocument/2006/relationships/slide" Target="slides/slide18.xml" Id="rId23" /><Relationship Type="http://schemas.openxmlformats.org/officeDocument/2006/relationships/handoutMaster" Target="handoutMasters/handoutMaster1.xml" Id="rId28" /><Relationship Type="http://schemas.openxmlformats.org/officeDocument/2006/relationships/slide" Target="slides/slide5.xml" Id="rId10" /><Relationship Type="http://schemas.openxmlformats.org/officeDocument/2006/relationships/slide" Target="slides/slide14.xml" Id="rId19" /><Relationship Type="http://schemas.openxmlformats.org/officeDocument/2006/relationships/theme" Target="theme/theme1.xml" Id="rId31" /><Relationship Type="http://schemas.openxmlformats.org/officeDocument/2006/relationships/customXml" Target="../customXml/item4.xml" Id="rId4" /><Relationship Type="http://schemas.openxmlformats.org/officeDocument/2006/relationships/slide" Target="slides/slide4.xml" Id="rId9" /><Relationship Type="http://schemas.openxmlformats.org/officeDocument/2006/relationships/slide" Target="slides/slide9.xml" Id="rId14" /><Relationship Type="http://schemas.openxmlformats.org/officeDocument/2006/relationships/slide" Target="slides/slide17.xml" Id="rId22" /><Relationship Type="http://schemas.openxmlformats.org/officeDocument/2006/relationships/notesMaster" Target="notesMasters/notesMaster1.xml" Id="rId27" /><Relationship Type="http://schemas.openxmlformats.org/officeDocument/2006/relationships/viewProps" Target="viewProps.xml" Id="rId30" /><Relationship Type="http://schemas.openxmlformats.org/officeDocument/2006/relationships/slide" Target="slides/slide3.xml" Id="rId8" /><Relationship Type="http://schemas.openxmlformats.org/officeDocument/2006/relationships/customXml" Target="/customXML/item6.xml" Id="Ree33ae60caba4217"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86D00C-BEC4-49CF-A3AD-51503860D7A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8758CDB1-BFF6-41EE-891C-C13DFEDE558E}">
      <dgm:prSet phldrT="[Text]" custT="1"/>
      <dgm:spPr>
        <a:solidFill>
          <a:srgbClr val="D9D9D9"/>
        </a:solidFill>
      </dgm:spPr>
      <dgm:t>
        <a:bodyPr/>
        <a:lstStyle/>
        <a:p>
          <a:pPr>
            <a:buClrTx/>
            <a:buSzTx/>
            <a:buFontTx/>
            <a:buNone/>
          </a:pPr>
          <a:endParaRPr kumimoji="0" lang="en-US"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buClrTx/>
            <a:buSzTx/>
            <a:buFontTx/>
            <a:buNone/>
          </a:pPr>
          <a:r>
            <a:rPr kumimoji="0" lang="en-US"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Deialog Gynnar a Pharhaus</a:t>
          </a:r>
        </a:p>
        <a:p>
          <a:pPr>
            <a:buClrTx/>
            <a:buSzTx/>
            <a:buFontTx/>
            <a:buNone/>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Sicrhau ymgysylltiad ystyrlon a rheolaidd rhwng cyllidwyr a chyrff y </a:t>
          </a:r>
          <a:r>
            <a:rPr lang="en-GB" sz="1100" b="0" dirty="0" err="1">
              <a:solidFill>
                <a:schemeClr val="tx1"/>
              </a:solidFill>
              <a:latin typeface="Arial" panose="020B0604020202020204" pitchFamily="34" charset="0"/>
              <a:ea typeface="Calibri" panose="020F0502020204030204" pitchFamily="34" charset="0"/>
              <a:cs typeface="Arial" panose="020B0604020202020204" pitchFamily="34" charset="0"/>
            </a:rPr>
            <a:t>trydedd</a:t>
          </a:r>
          <a:r>
            <a:rPr lang="en-GB" sz="1100" b="0" dirty="0">
              <a:solidFill>
                <a:schemeClr val="tx1"/>
              </a:solidFill>
              <a:latin typeface="Arial" panose="020B0604020202020204" pitchFamily="34" charset="0"/>
              <a:ea typeface="Calibri" panose="020F0502020204030204" pitchFamily="34" charset="0"/>
              <a:cs typeface="Arial" panose="020B0604020202020204" pitchFamily="34" charset="0"/>
            </a:rPr>
            <a:t> sector/</a:t>
          </a: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gwirfoddol sector.</a:t>
          </a:r>
          <a:r>
            <a:rPr kumimoji="0" lang="en-US"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dgm:t>
    </dgm:pt>
    <dgm:pt modelId="{401AC094-22E3-44D5-BFAE-5BB2CDE78338}" type="parTrans" cxnId="{6A26BF31-D244-442D-A336-5FA8E4265232}">
      <dgm:prSet/>
      <dgm:spPr/>
      <dgm:t>
        <a:bodyPr/>
        <a:lstStyle/>
        <a:p>
          <a:endParaRPr lang="en-GB"/>
        </a:p>
      </dgm:t>
    </dgm:pt>
    <dgm:pt modelId="{91350C11-9253-4BC0-8C2B-9D298E21CE7D}" type="sibTrans" cxnId="{6A26BF31-D244-442D-A336-5FA8E4265232}">
      <dgm:prSet/>
      <dgm:spPr>
        <a:noFill/>
      </dgm:spPr>
      <dgm:t>
        <a:bodyPr/>
        <a:lstStyle/>
        <a:p>
          <a:endParaRPr lang="en-GB"/>
        </a:p>
      </dgm:t>
    </dgm:pt>
    <dgm:pt modelId="{AE09C5FF-7250-40F1-8E69-88883FA54D75}">
      <dgm:prSet phldrT="[Text]" custT="1"/>
      <dgm:spPr>
        <a:solidFill>
          <a:srgbClr val="B4C7E7"/>
        </a:solidFill>
      </dgm:spPr>
      <dgm:t>
        <a:bodyPr/>
        <a:lstStyle/>
        <a:p>
          <a:pPr>
            <a:buClrTx/>
            <a:buSzTx/>
            <a:buFontTx/>
            <a:buNone/>
          </a:pPr>
          <a:r>
            <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Sail ariannu briodol
</a:t>
          </a:r>
          <a:r>
            <a:rPr kumimoji="0" lang="en-US"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Sicrhau bod cyllidwyr yn ystyried yr holl opsiynau ac yn dewis y mecanwaith(au) priodol a fydd yn sicrhau canlyniadau y cytunir arnynt yn effeithiol trwy gydol y peri cyllidod.</a:t>
          </a:r>
          <a:endParaRPr lang="en-GB" sz="1000" b="0" dirty="0"/>
        </a:p>
      </dgm:t>
    </dgm:pt>
    <dgm:pt modelId="{5FFDC2C2-0121-470D-A9AE-BB9C70D626F1}" type="parTrans" cxnId="{A92E6FFB-9C82-4D76-83F2-B638245A8BC1}">
      <dgm:prSet/>
      <dgm:spPr/>
      <dgm:t>
        <a:bodyPr/>
        <a:lstStyle/>
        <a:p>
          <a:endParaRPr lang="en-GB"/>
        </a:p>
      </dgm:t>
    </dgm:pt>
    <dgm:pt modelId="{11E4CB44-6BCF-46BB-AB5F-7C31D4265A27}" type="sibTrans" cxnId="{A92E6FFB-9C82-4D76-83F2-B638245A8BC1}">
      <dgm:prSet/>
      <dgm:spPr>
        <a:noFill/>
      </dgm:spPr>
      <dgm:t>
        <a:bodyPr/>
        <a:lstStyle/>
        <a:p>
          <a:endParaRPr lang="en-GB"/>
        </a:p>
      </dgm:t>
    </dgm:pt>
    <dgm:pt modelId="{0A414E61-DFB7-4B36-98AE-CC43A0002B99}">
      <dgm:prSet phldrT="[Text]" custT="1"/>
      <dgm:spPr>
        <a:solidFill>
          <a:srgbClr val="EDC1C4"/>
        </a:solidFill>
      </dgm:spPr>
      <dgm:t>
        <a:bodyPr/>
        <a:lstStyle/>
        <a:p>
          <a:pPr>
            <a:buClrTx/>
            <a:buSzTx/>
            <a:buFontTx/>
            <a:buNone/>
          </a:pPr>
          <a:endPar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buClrTx/>
            <a:buSzTx/>
            <a:buFontTx/>
            <a:buNone/>
          </a:pPr>
          <a:r>
            <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Hyblygrwydd</a:t>
          </a:r>
        </a:p>
        <a:p>
          <a:pPr>
            <a:buClrTx/>
            <a:buSzTx/>
            <a:buFontTx/>
            <a:buNone/>
          </a:pPr>
          <a:r>
            <a:rPr kumimoji="0" lang="en-US"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Sicrhau, os yw tystiolaeth neu amgylchiadau'n cefnogi'r angen, gall </a:t>
          </a:r>
          <a:r>
            <a:rPr kumimoji="0" lang="en-US" altLang="en-US" sz="10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sefydliadau</a:t>
          </a:r>
          <a:r>
            <a:rPr kumimoji="0" lang="en-US"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10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cyllido</a:t>
          </a:r>
          <a:r>
            <a:rPr kumimoji="0" lang="en-US"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 sefydliadau sy'n cael eu hariannu awgrymu addasiadau ar gyfer cytundeb ar y cyd.</a:t>
          </a: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GB" sz="1100" b="0" dirty="0"/>
        </a:p>
      </dgm:t>
    </dgm:pt>
    <dgm:pt modelId="{F4EEFDC2-8B4B-4975-A18A-E71895C9428C}" type="parTrans" cxnId="{D1510556-0C93-4568-BE3F-E87F9E18AE47}">
      <dgm:prSet/>
      <dgm:spPr/>
      <dgm:t>
        <a:bodyPr/>
        <a:lstStyle/>
        <a:p>
          <a:endParaRPr lang="en-GB"/>
        </a:p>
      </dgm:t>
    </dgm:pt>
    <dgm:pt modelId="{3449E79F-1CC4-4DEF-8A65-8EFB2F2DF946}" type="sibTrans" cxnId="{D1510556-0C93-4568-BE3F-E87F9E18AE47}">
      <dgm:prSet/>
      <dgm:spPr>
        <a:noFill/>
      </dgm:spPr>
      <dgm:t>
        <a:bodyPr/>
        <a:lstStyle/>
        <a:p>
          <a:endParaRPr lang="en-GB"/>
        </a:p>
      </dgm:t>
    </dgm:pt>
    <dgm:pt modelId="{F1BA47D9-90E4-401B-97FF-C9C31E08063E}">
      <dgm:prSet phldrT="[Text]" custT="1"/>
      <dgm:spPr>
        <a:solidFill>
          <a:srgbClr val="F8CBAD"/>
        </a:solidFill>
      </dgm:spPr>
      <dgm:t>
        <a:bodyPr/>
        <a:lstStyle/>
        <a:p>
          <a:pPr>
            <a:buClrTx/>
            <a:buSzTx/>
            <a:buFontTx/>
            <a:buNone/>
          </a:pPr>
          <a:r>
            <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Ecwiti</a:t>
          </a: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Sicrhau tegwch mynediad i bawb - creu amgylchedd ariannu sy'n gymesur, cael gwared ar rwystrau i gynhwysiant ac adeiladu cefnogaeth.</a:t>
          </a:r>
          <a:r>
            <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GB" sz="1100" dirty="0"/>
        </a:p>
      </dgm:t>
    </dgm:pt>
    <dgm:pt modelId="{20017505-FA16-4652-8430-6B632928F897}" type="parTrans" cxnId="{1E41946A-1078-4B2F-AD5E-2F92476709B2}">
      <dgm:prSet/>
      <dgm:spPr/>
      <dgm:t>
        <a:bodyPr/>
        <a:lstStyle/>
        <a:p>
          <a:endParaRPr lang="en-GB"/>
        </a:p>
      </dgm:t>
    </dgm:pt>
    <dgm:pt modelId="{D00F47E0-1321-4538-B192-89C469F31510}" type="sibTrans" cxnId="{1E41946A-1078-4B2F-AD5E-2F92476709B2}">
      <dgm:prSet/>
      <dgm:spPr>
        <a:noFill/>
      </dgm:spPr>
      <dgm:t>
        <a:bodyPr/>
        <a:lstStyle/>
        <a:p>
          <a:endParaRPr lang="en-GB"/>
        </a:p>
      </dgm:t>
    </dgm:pt>
    <dgm:pt modelId="{D3C57B87-6B11-4738-9EA2-AE9ECBB765A1}">
      <dgm:prSet phldrT="[Text]" custT="1"/>
      <dgm:spPr>
        <a:solidFill>
          <a:srgbClr val="E2F0D9"/>
        </a:solidFill>
      </dgm:spPr>
      <dgm:t>
        <a:bodyPr/>
        <a:lstStyle/>
        <a:p>
          <a:pPr>
            <a:buClrTx/>
            <a:buSzTx/>
            <a:buFontTx/>
            <a:buNone/>
          </a:pPr>
          <a:r>
            <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Nod </a:t>
          </a:r>
          <a:r>
            <a:rPr kumimoji="0" lang="en-US" altLang="en-US" sz="1200" b="1"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sylfaenol</a:t>
          </a:r>
          <a:r>
            <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Sut y gallwn wella dylunio  a darparu rhaglenni cyllid yng Nghymru er mwyn cael mwy o effaith.</a:t>
          </a:r>
          <a:endParaRPr lang="en-GB" sz="1200" b="0" dirty="0">
            <a:latin typeface="Arial" panose="020B0604020202020204" pitchFamily="34" charset="0"/>
            <a:cs typeface="Arial" panose="020B0604020202020204" pitchFamily="34" charset="0"/>
          </a:endParaRPr>
        </a:p>
      </dgm:t>
    </dgm:pt>
    <dgm:pt modelId="{3C86AD00-5EE5-445E-A525-AEFDDF647C83}" type="parTrans" cxnId="{1764605E-67B9-4512-8A52-7B13AEB25109}">
      <dgm:prSet/>
      <dgm:spPr/>
      <dgm:t>
        <a:bodyPr/>
        <a:lstStyle/>
        <a:p>
          <a:endParaRPr lang="en-GB"/>
        </a:p>
      </dgm:t>
    </dgm:pt>
    <dgm:pt modelId="{4B198A4E-C747-4546-A9AA-3667AEC9F698}" type="sibTrans" cxnId="{1764605E-67B9-4512-8A52-7B13AEB25109}">
      <dgm:prSet/>
      <dgm:spPr/>
      <dgm:t>
        <a:bodyPr/>
        <a:lstStyle/>
        <a:p>
          <a:endParaRPr lang="en-GB"/>
        </a:p>
      </dgm:t>
    </dgm:pt>
    <dgm:pt modelId="{B50B3A02-DEAB-4DD6-B71E-8F4AC3975349}">
      <dgm:prSet/>
      <dgm:spPr/>
      <dgm:t>
        <a:bodyPr/>
        <a:lstStyle/>
        <a:p>
          <a:endParaRPr lang="en-GB"/>
        </a:p>
      </dgm:t>
    </dgm:pt>
    <dgm:pt modelId="{B9F384F2-D7E7-448C-9759-2B1F6B5EBFC9}" type="parTrans" cxnId="{80D8744C-9DC9-42C8-B6FF-7EDB19501216}">
      <dgm:prSet/>
      <dgm:spPr/>
      <dgm:t>
        <a:bodyPr/>
        <a:lstStyle/>
        <a:p>
          <a:endParaRPr lang="en-GB"/>
        </a:p>
      </dgm:t>
    </dgm:pt>
    <dgm:pt modelId="{119CBE1C-A829-465F-9BF0-402C97305C17}" type="sibTrans" cxnId="{80D8744C-9DC9-42C8-B6FF-7EDB19501216}">
      <dgm:prSet/>
      <dgm:spPr/>
      <dgm:t>
        <a:bodyPr/>
        <a:lstStyle/>
        <a:p>
          <a:endParaRPr lang="en-GB"/>
        </a:p>
      </dgm:t>
    </dgm:pt>
    <dgm:pt modelId="{7B7627C8-C893-4F39-935E-B004C8EB2899}">
      <dgm:prSet/>
      <dgm:spPr/>
      <dgm:t>
        <a:bodyPr/>
        <a:lstStyle/>
        <a:p>
          <a:endParaRPr lang="en-GB"/>
        </a:p>
      </dgm:t>
    </dgm:pt>
    <dgm:pt modelId="{F8C6DC8F-3337-4433-AAFF-F7CECCB4BC26}" type="parTrans" cxnId="{D2BC83CD-AB0D-4222-A4A4-88BB850E132F}">
      <dgm:prSet/>
      <dgm:spPr/>
      <dgm:t>
        <a:bodyPr/>
        <a:lstStyle/>
        <a:p>
          <a:endParaRPr lang="en-GB"/>
        </a:p>
      </dgm:t>
    </dgm:pt>
    <dgm:pt modelId="{E99268D2-611D-4799-B666-1026589AD094}" type="sibTrans" cxnId="{D2BC83CD-AB0D-4222-A4A4-88BB850E132F}">
      <dgm:prSet/>
      <dgm:spPr/>
      <dgm:t>
        <a:bodyPr/>
        <a:lstStyle/>
        <a:p>
          <a:endParaRPr lang="en-GB"/>
        </a:p>
      </dgm:t>
    </dgm:pt>
    <dgm:pt modelId="{FF228782-770D-4EE9-9C4B-F7A976033C2C}">
      <dgm:prSet custT="1"/>
      <dgm:spPr>
        <a:solidFill>
          <a:srgbClr val="FFE699"/>
        </a:solidFill>
      </dgm:spPr>
      <dgm:t>
        <a:bodyPr/>
        <a:lstStyle/>
        <a:p>
          <a:pPr>
            <a:buClrTx/>
            <a:buSzTx/>
            <a:buFontTx/>
            <a:buNone/>
          </a:pPr>
          <a:endPar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buClrTx/>
            <a:buSzTx/>
            <a:buFontTx/>
            <a:buNone/>
          </a:pPr>
          <a:endPar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buClrTx/>
            <a:buSzTx/>
            <a:buFontTx/>
            <a:buNone/>
          </a:pPr>
          <a:r>
            <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Gwerthfawrogi a Deilliannau</a:t>
          </a: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Sicrhau ein bod yn seilio ein penderfyniadau cyllido ar ystyriaeth eang o werthoedd a chanlyniadau cymdeithasol, amgylcheddol ac economaidd.</a:t>
          </a:r>
          <a:r>
            <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GB" sz="1100" dirty="0"/>
        </a:p>
      </dgm:t>
    </dgm:pt>
    <dgm:pt modelId="{129A2994-2659-4674-8B0B-DB3CBB3DDBC5}" type="parTrans" cxnId="{7CF224F6-1DB3-49C6-BD0D-0D5EA38696ED}">
      <dgm:prSet/>
      <dgm:spPr/>
      <dgm:t>
        <a:bodyPr/>
        <a:lstStyle/>
        <a:p>
          <a:endParaRPr lang="en-GB"/>
        </a:p>
      </dgm:t>
    </dgm:pt>
    <dgm:pt modelId="{3B4F1D0B-53E4-440F-BFDB-8979DA03D3D7}" type="sibTrans" cxnId="{7CF224F6-1DB3-49C6-BD0D-0D5EA38696ED}">
      <dgm:prSet/>
      <dgm:spPr>
        <a:noFill/>
      </dgm:spPr>
      <dgm:t>
        <a:bodyPr/>
        <a:lstStyle/>
        <a:p>
          <a:endParaRPr lang="en-GB"/>
        </a:p>
      </dgm:t>
    </dgm:pt>
    <dgm:pt modelId="{AEFAB689-4C1B-42F8-A1E1-5B9CF2D4EC22}" type="pres">
      <dgm:prSet presAssocID="{FD86D00C-BEC4-49CF-A3AD-51503860D7A9}" presName="Name0" presStyleCnt="0">
        <dgm:presLayoutVars>
          <dgm:chMax val="1"/>
          <dgm:dir/>
          <dgm:animLvl val="ctr"/>
          <dgm:resizeHandles val="exact"/>
        </dgm:presLayoutVars>
      </dgm:prSet>
      <dgm:spPr/>
    </dgm:pt>
    <dgm:pt modelId="{B5FEDF37-C9F6-4D15-8C07-0C3305DE2870}" type="pres">
      <dgm:prSet presAssocID="{D3C57B87-6B11-4738-9EA2-AE9ECBB765A1}" presName="centerShape" presStyleLbl="node0" presStyleIdx="0" presStyleCnt="1" custScaleX="133944" custScaleY="131024"/>
      <dgm:spPr/>
    </dgm:pt>
    <dgm:pt modelId="{F0D587E6-CE99-4DB9-837D-C28F5E179A84}" type="pres">
      <dgm:prSet presAssocID="{8758CDB1-BFF6-41EE-891C-C13DFEDE558E}" presName="node" presStyleLbl="node1" presStyleIdx="0" presStyleCnt="5" custScaleX="136458" custScaleY="135119" custRadScaleRad="77860">
        <dgm:presLayoutVars>
          <dgm:bulletEnabled val="1"/>
        </dgm:presLayoutVars>
      </dgm:prSet>
      <dgm:spPr/>
    </dgm:pt>
    <dgm:pt modelId="{68CE45E7-69F4-475B-BAA7-74297B1FA103}" type="pres">
      <dgm:prSet presAssocID="{8758CDB1-BFF6-41EE-891C-C13DFEDE558E}" presName="dummy" presStyleCnt="0"/>
      <dgm:spPr/>
    </dgm:pt>
    <dgm:pt modelId="{C4E388B7-008F-447D-8140-FB954EBCB4EF}" type="pres">
      <dgm:prSet presAssocID="{91350C11-9253-4BC0-8C2B-9D298E21CE7D}" presName="sibTrans" presStyleLbl="sibTrans2D1" presStyleIdx="0" presStyleCnt="5"/>
      <dgm:spPr/>
    </dgm:pt>
    <dgm:pt modelId="{9803F022-E64E-4286-9AA5-4DA2AD8FBADA}" type="pres">
      <dgm:prSet presAssocID="{FF228782-770D-4EE9-9C4B-F7A976033C2C}" presName="node" presStyleLbl="node1" presStyleIdx="1" presStyleCnt="5" custScaleX="136458" custScaleY="135389" custRadScaleRad="87830" custRadScaleInc="8501">
        <dgm:presLayoutVars>
          <dgm:bulletEnabled val="1"/>
        </dgm:presLayoutVars>
      </dgm:prSet>
      <dgm:spPr/>
    </dgm:pt>
    <dgm:pt modelId="{64F48497-BF52-4565-AC85-256D8D3C73E6}" type="pres">
      <dgm:prSet presAssocID="{FF228782-770D-4EE9-9C4B-F7A976033C2C}" presName="dummy" presStyleCnt="0"/>
      <dgm:spPr/>
    </dgm:pt>
    <dgm:pt modelId="{56770E93-6A2F-4167-8392-22DF2E199654}" type="pres">
      <dgm:prSet presAssocID="{3B4F1D0B-53E4-440F-BFDB-8979DA03D3D7}" presName="sibTrans" presStyleLbl="sibTrans2D1" presStyleIdx="1" presStyleCnt="5"/>
      <dgm:spPr/>
    </dgm:pt>
    <dgm:pt modelId="{0D9C01E0-078A-4B00-8D5B-258ABB85EF6D}" type="pres">
      <dgm:prSet presAssocID="{AE09C5FF-7250-40F1-8E69-88883FA54D75}" presName="node" presStyleLbl="node1" presStyleIdx="2" presStyleCnt="5" custScaleX="136458" custScaleY="135389" custRadScaleRad="87040" custRadScaleInc="-6434">
        <dgm:presLayoutVars>
          <dgm:bulletEnabled val="1"/>
        </dgm:presLayoutVars>
      </dgm:prSet>
      <dgm:spPr/>
    </dgm:pt>
    <dgm:pt modelId="{847EF0E6-225D-4CBD-BA2D-532B61B0F077}" type="pres">
      <dgm:prSet presAssocID="{AE09C5FF-7250-40F1-8E69-88883FA54D75}" presName="dummy" presStyleCnt="0"/>
      <dgm:spPr/>
    </dgm:pt>
    <dgm:pt modelId="{6AC0358A-C2C4-4633-B8DC-1FBE447790BB}" type="pres">
      <dgm:prSet presAssocID="{11E4CB44-6BCF-46BB-AB5F-7C31D4265A27}" presName="sibTrans" presStyleLbl="sibTrans2D1" presStyleIdx="2" presStyleCnt="5"/>
      <dgm:spPr/>
    </dgm:pt>
    <dgm:pt modelId="{3A79A98C-E3C1-4E33-8FCB-117723B0FECF}" type="pres">
      <dgm:prSet presAssocID="{0A414E61-DFB7-4B36-98AE-CC43A0002B99}" presName="node" presStyleLbl="node1" presStyleIdx="3" presStyleCnt="5" custScaleX="136458" custScaleY="135389" custRadScaleRad="87138" custRadScaleInc="19243">
        <dgm:presLayoutVars>
          <dgm:bulletEnabled val="1"/>
        </dgm:presLayoutVars>
      </dgm:prSet>
      <dgm:spPr/>
    </dgm:pt>
    <dgm:pt modelId="{FED12A33-9856-4F28-9FA6-1A63F77F8456}" type="pres">
      <dgm:prSet presAssocID="{0A414E61-DFB7-4B36-98AE-CC43A0002B99}" presName="dummy" presStyleCnt="0"/>
      <dgm:spPr/>
    </dgm:pt>
    <dgm:pt modelId="{6F716774-C67A-495B-81DE-7469D1070213}" type="pres">
      <dgm:prSet presAssocID="{3449E79F-1CC4-4DEF-8A65-8EFB2F2DF946}" presName="sibTrans" presStyleLbl="sibTrans2D1" presStyleIdx="3" presStyleCnt="5"/>
      <dgm:spPr/>
    </dgm:pt>
    <dgm:pt modelId="{E123DF91-7030-4567-87E2-44F0F2A053CF}" type="pres">
      <dgm:prSet presAssocID="{F1BA47D9-90E4-401B-97FF-C9C31E08063E}" presName="node" presStyleLbl="node1" presStyleIdx="4" presStyleCnt="5" custScaleX="136535" custScaleY="135369" custRadScaleRad="86033" custRadScaleInc="-1095">
        <dgm:presLayoutVars>
          <dgm:bulletEnabled val="1"/>
        </dgm:presLayoutVars>
      </dgm:prSet>
      <dgm:spPr/>
    </dgm:pt>
    <dgm:pt modelId="{6752FE2A-68C5-4AF8-9234-D290512724CE}" type="pres">
      <dgm:prSet presAssocID="{F1BA47D9-90E4-401B-97FF-C9C31E08063E}" presName="dummy" presStyleCnt="0"/>
      <dgm:spPr/>
    </dgm:pt>
    <dgm:pt modelId="{2DC0A137-63A9-4AC9-B00F-4A44392A9E58}" type="pres">
      <dgm:prSet presAssocID="{D00F47E0-1321-4538-B192-89C469F31510}" presName="sibTrans" presStyleLbl="sibTrans2D1" presStyleIdx="4" presStyleCnt="5"/>
      <dgm:spPr/>
    </dgm:pt>
  </dgm:ptLst>
  <dgm:cxnLst>
    <dgm:cxn modelId="{D50B6807-738F-41E4-81B3-6421EEEDD287}" type="presOf" srcId="{8758CDB1-BFF6-41EE-891C-C13DFEDE558E}" destId="{F0D587E6-CE99-4DB9-837D-C28F5E179A84}" srcOrd="0" destOrd="0" presId="urn:microsoft.com/office/officeart/2005/8/layout/radial6"/>
    <dgm:cxn modelId="{050BE622-EF41-40A2-AA3A-76180428F917}" type="presOf" srcId="{D00F47E0-1321-4538-B192-89C469F31510}" destId="{2DC0A137-63A9-4AC9-B00F-4A44392A9E58}" srcOrd="0" destOrd="0" presId="urn:microsoft.com/office/officeart/2005/8/layout/radial6"/>
    <dgm:cxn modelId="{6A26BF31-D244-442D-A336-5FA8E4265232}" srcId="{D3C57B87-6B11-4738-9EA2-AE9ECBB765A1}" destId="{8758CDB1-BFF6-41EE-891C-C13DFEDE558E}" srcOrd="0" destOrd="0" parTransId="{401AC094-22E3-44D5-BFAE-5BB2CDE78338}" sibTransId="{91350C11-9253-4BC0-8C2B-9D298E21CE7D}"/>
    <dgm:cxn modelId="{1764605E-67B9-4512-8A52-7B13AEB25109}" srcId="{FD86D00C-BEC4-49CF-A3AD-51503860D7A9}" destId="{D3C57B87-6B11-4738-9EA2-AE9ECBB765A1}" srcOrd="0" destOrd="0" parTransId="{3C86AD00-5EE5-445E-A525-AEFDDF647C83}" sibTransId="{4B198A4E-C747-4546-A9AA-3667AEC9F698}"/>
    <dgm:cxn modelId="{3995965F-D3C1-49D9-A942-A4685E0A8875}" type="presOf" srcId="{91350C11-9253-4BC0-8C2B-9D298E21CE7D}" destId="{C4E388B7-008F-447D-8140-FB954EBCB4EF}" srcOrd="0" destOrd="0" presId="urn:microsoft.com/office/officeart/2005/8/layout/radial6"/>
    <dgm:cxn modelId="{3F9A2343-A786-47EE-AEEC-4FCD4E12A6D5}" type="presOf" srcId="{FF228782-770D-4EE9-9C4B-F7A976033C2C}" destId="{9803F022-E64E-4286-9AA5-4DA2AD8FBADA}" srcOrd="0" destOrd="0" presId="urn:microsoft.com/office/officeart/2005/8/layout/radial6"/>
    <dgm:cxn modelId="{1E41946A-1078-4B2F-AD5E-2F92476709B2}" srcId="{D3C57B87-6B11-4738-9EA2-AE9ECBB765A1}" destId="{F1BA47D9-90E4-401B-97FF-C9C31E08063E}" srcOrd="4" destOrd="0" parTransId="{20017505-FA16-4652-8430-6B632928F897}" sibTransId="{D00F47E0-1321-4538-B192-89C469F31510}"/>
    <dgm:cxn modelId="{80D8744C-9DC9-42C8-B6FF-7EDB19501216}" srcId="{FD86D00C-BEC4-49CF-A3AD-51503860D7A9}" destId="{B50B3A02-DEAB-4DD6-B71E-8F4AC3975349}" srcOrd="1" destOrd="0" parTransId="{B9F384F2-D7E7-448C-9759-2B1F6B5EBFC9}" sibTransId="{119CBE1C-A829-465F-9BF0-402C97305C17}"/>
    <dgm:cxn modelId="{7233C96F-9B98-49CA-BD6E-512A07B13A42}" type="presOf" srcId="{3449E79F-1CC4-4DEF-8A65-8EFB2F2DF946}" destId="{6F716774-C67A-495B-81DE-7469D1070213}" srcOrd="0" destOrd="0" presId="urn:microsoft.com/office/officeart/2005/8/layout/radial6"/>
    <dgm:cxn modelId="{D1510556-0C93-4568-BE3F-E87F9E18AE47}" srcId="{D3C57B87-6B11-4738-9EA2-AE9ECBB765A1}" destId="{0A414E61-DFB7-4B36-98AE-CC43A0002B99}" srcOrd="3" destOrd="0" parTransId="{F4EEFDC2-8B4B-4975-A18A-E71895C9428C}" sibTransId="{3449E79F-1CC4-4DEF-8A65-8EFB2F2DF946}"/>
    <dgm:cxn modelId="{B22C9B89-9740-4BA5-81E7-F803639DD525}" type="presOf" srcId="{3B4F1D0B-53E4-440F-BFDB-8979DA03D3D7}" destId="{56770E93-6A2F-4167-8392-22DF2E199654}" srcOrd="0" destOrd="0" presId="urn:microsoft.com/office/officeart/2005/8/layout/radial6"/>
    <dgm:cxn modelId="{6F8B07BD-9EE4-4AA2-96B2-8C2B1A518AE4}" type="presOf" srcId="{0A414E61-DFB7-4B36-98AE-CC43A0002B99}" destId="{3A79A98C-E3C1-4E33-8FCB-117723B0FECF}" srcOrd="0" destOrd="0" presId="urn:microsoft.com/office/officeart/2005/8/layout/radial6"/>
    <dgm:cxn modelId="{DB9297C6-1779-4E78-ABC7-1EA0D7C59BC9}" type="presOf" srcId="{11E4CB44-6BCF-46BB-AB5F-7C31D4265A27}" destId="{6AC0358A-C2C4-4633-B8DC-1FBE447790BB}" srcOrd="0" destOrd="0" presId="urn:microsoft.com/office/officeart/2005/8/layout/radial6"/>
    <dgm:cxn modelId="{D2BC83CD-AB0D-4222-A4A4-88BB850E132F}" srcId="{FD86D00C-BEC4-49CF-A3AD-51503860D7A9}" destId="{7B7627C8-C893-4F39-935E-B004C8EB2899}" srcOrd="2" destOrd="0" parTransId="{F8C6DC8F-3337-4433-AAFF-F7CECCB4BC26}" sibTransId="{E99268D2-611D-4799-B666-1026589AD094}"/>
    <dgm:cxn modelId="{30CEFDD3-049D-4E85-9ABD-AAEB1E902A65}" type="presOf" srcId="{FD86D00C-BEC4-49CF-A3AD-51503860D7A9}" destId="{AEFAB689-4C1B-42F8-A1E1-5B9CF2D4EC22}" srcOrd="0" destOrd="0" presId="urn:microsoft.com/office/officeart/2005/8/layout/radial6"/>
    <dgm:cxn modelId="{82EC2EF0-DD03-47F0-AF64-3A3BB0A168C6}" type="presOf" srcId="{AE09C5FF-7250-40F1-8E69-88883FA54D75}" destId="{0D9C01E0-078A-4B00-8D5B-258ABB85EF6D}" srcOrd="0" destOrd="0" presId="urn:microsoft.com/office/officeart/2005/8/layout/radial6"/>
    <dgm:cxn modelId="{CB60A2F3-3F67-4F0C-9E90-A390453E7912}" type="presOf" srcId="{F1BA47D9-90E4-401B-97FF-C9C31E08063E}" destId="{E123DF91-7030-4567-87E2-44F0F2A053CF}" srcOrd="0" destOrd="0" presId="urn:microsoft.com/office/officeart/2005/8/layout/radial6"/>
    <dgm:cxn modelId="{7CF224F6-1DB3-49C6-BD0D-0D5EA38696ED}" srcId="{D3C57B87-6B11-4738-9EA2-AE9ECBB765A1}" destId="{FF228782-770D-4EE9-9C4B-F7A976033C2C}" srcOrd="1" destOrd="0" parTransId="{129A2994-2659-4674-8B0B-DB3CBB3DDBC5}" sibTransId="{3B4F1D0B-53E4-440F-BFDB-8979DA03D3D7}"/>
    <dgm:cxn modelId="{A92E6FFB-9C82-4D76-83F2-B638245A8BC1}" srcId="{D3C57B87-6B11-4738-9EA2-AE9ECBB765A1}" destId="{AE09C5FF-7250-40F1-8E69-88883FA54D75}" srcOrd="2" destOrd="0" parTransId="{5FFDC2C2-0121-470D-A9AE-BB9C70D626F1}" sibTransId="{11E4CB44-6BCF-46BB-AB5F-7C31D4265A27}"/>
    <dgm:cxn modelId="{71A501FE-678A-45CD-94D6-9DE3159A4BDC}" type="presOf" srcId="{D3C57B87-6B11-4738-9EA2-AE9ECBB765A1}" destId="{B5FEDF37-C9F6-4D15-8C07-0C3305DE2870}" srcOrd="0" destOrd="0" presId="urn:microsoft.com/office/officeart/2005/8/layout/radial6"/>
    <dgm:cxn modelId="{E9A9C327-1007-44A6-A0F1-39E145CDEC7B}" type="presParOf" srcId="{AEFAB689-4C1B-42F8-A1E1-5B9CF2D4EC22}" destId="{B5FEDF37-C9F6-4D15-8C07-0C3305DE2870}" srcOrd="0" destOrd="0" presId="urn:microsoft.com/office/officeart/2005/8/layout/radial6"/>
    <dgm:cxn modelId="{8DC13B75-0354-4D80-AB72-AEB1F36BC7C4}" type="presParOf" srcId="{AEFAB689-4C1B-42F8-A1E1-5B9CF2D4EC22}" destId="{F0D587E6-CE99-4DB9-837D-C28F5E179A84}" srcOrd="1" destOrd="0" presId="urn:microsoft.com/office/officeart/2005/8/layout/radial6"/>
    <dgm:cxn modelId="{2B23D2D3-5520-419E-8994-0EE58186EB24}" type="presParOf" srcId="{AEFAB689-4C1B-42F8-A1E1-5B9CF2D4EC22}" destId="{68CE45E7-69F4-475B-BAA7-74297B1FA103}" srcOrd="2" destOrd="0" presId="urn:microsoft.com/office/officeart/2005/8/layout/radial6"/>
    <dgm:cxn modelId="{E628A76A-0630-4D15-8856-D199CFD12AF6}" type="presParOf" srcId="{AEFAB689-4C1B-42F8-A1E1-5B9CF2D4EC22}" destId="{C4E388B7-008F-447D-8140-FB954EBCB4EF}" srcOrd="3" destOrd="0" presId="urn:microsoft.com/office/officeart/2005/8/layout/radial6"/>
    <dgm:cxn modelId="{7049F750-4D01-4D4F-88C4-8FBC554B9A19}" type="presParOf" srcId="{AEFAB689-4C1B-42F8-A1E1-5B9CF2D4EC22}" destId="{9803F022-E64E-4286-9AA5-4DA2AD8FBADA}" srcOrd="4" destOrd="0" presId="urn:microsoft.com/office/officeart/2005/8/layout/radial6"/>
    <dgm:cxn modelId="{73DC3D57-7BE7-4B3D-8282-273F2FAB9A0D}" type="presParOf" srcId="{AEFAB689-4C1B-42F8-A1E1-5B9CF2D4EC22}" destId="{64F48497-BF52-4565-AC85-256D8D3C73E6}" srcOrd="5" destOrd="0" presId="urn:microsoft.com/office/officeart/2005/8/layout/radial6"/>
    <dgm:cxn modelId="{6A55F0C4-B537-4F2D-94D3-4DEB8632A539}" type="presParOf" srcId="{AEFAB689-4C1B-42F8-A1E1-5B9CF2D4EC22}" destId="{56770E93-6A2F-4167-8392-22DF2E199654}" srcOrd="6" destOrd="0" presId="urn:microsoft.com/office/officeart/2005/8/layout/radial6"/>
    <dgm:cxn modelId="{0FE57732-A486-470C-B807-1CD3779493C4}" type="presParOf" srcId="{AEFAB689-4C1B-42F8-A1E1-5B9CF2D4EC22}" destId="{0D9C01E0-078A-4B00-8D5B-258ABB85EF6D}" srcOrd="7" destOrd="0" presId="urn:microsoft.com/office/officeart/2005/8/layout/radial6"/>
    <dgm:cxn modelId="{DB7BAE28-71C2-449E-A080-5B41D971870B}" type="presParOf" srcId="{AEFAB689-4C1B-42F8-A1E1-5B9CF2D4EC22}" destId="{847EF0E6-225D-4CBD-BA2D-532B61B0F077}" srcOrd="8" destOrd="0" presId="urn:microsoft.com/office/officeart/2005/8/layout/radial6"/>
    <dgm:cxn modelId="{6D104550-37A1-48B6-AA87-EC1BD13FFF2F}" type="presParOf" srcId="{AEFAB689-4C1B-42F8-A1E1-5B9CF2D4EC22}" destId="{6AC0358A-C2C4-4633-B8DC-1FBE447790BB}" srcOrd="9" destOrd="0" presId="urn:microsoft.com/office/officeart/2005/8/layout/radial6"/>
    <dgm:cxn modelId="{28A7D65F-A268-40F2-8424-4C8B0472B8C9}" type="presParOf" srcId="{AEFAB689-4C1B-42F8-A1E1-5B9CF2D4EC22}" destId="{3A79A98C-E3C1-4E33-8FCB-117723B0FECF}" srcOrd="10" destOrd="0" presId="urn:microsoft.com/office/officeart/2005/8/layout/radial6"/>
    <dgm:cxn modelId="{6619C846-B11A-4303-8563-A056A0C4A9DD}" type="presParOf" srcId="{AEFAB689-4C1B-42F8-A1E1-5B9CF2D4EC22}" destId="{FED12A33-9856-4F28-9FA6-1A63F77F8456}" srcOrd="11" destOrd="0" presId="urn:microsoft.com/office/officeart/2005/8/layout/radial6"/>
    <dgm:cxn modelId="{D1215F97-7841-43E9-9A74-6D63377D9786}" type="presParOf" srcId="{AEFAB689-4C1B-42F8-A1E1-5B9CF2D4EC22}" destId="{6F716774-C67A-495B-81DE-7469D1070213}" srcOrd="12" destOrd="0" presId="urn:microsoft.com/office/officeart/2005/8/layout/radial6"/>
    <dgm:cxn modelId="{A4AF7170-4C3D-4A44-9514-5BE68B3488B4}" type="presParOf" srcId="{AEFAB689-4C1B-42F8-A1E1-5B9CF2D4EC22}" destId="{E123DF91-7030-4567-87E2-44F0F2A053CF}" srcOrd="13" destOrd="0" presId="urn:microsoft.com/office/officeart/2005/8/layout/radial6"/>
    <dgm:cxn modelId="{EEE2D9C3-BB91-4F66-843A-B2F9F0E8B17D}" type="presParOf" srcId="{AEFAB689-4C1B-42F8-A1E1-5B9CF2D4EC22}" destId="{6752FE2A-68C5-4AF8-9234-D290512724CE}" srcOrd="14" destOrd="0" presId="urn:microsoft.com/office/officeart/2005/8/layout/radial6"/>
    <dgm:cxn modelId="{A245958E-F9F5-4305-9A27-D97F0465D2A5}" type="presParOf" srcId="{AEFAB689-4C1B-42F8-A1E1-5B9CF2D4EC22}" destId="{2DC0A137-63A9-4AC9-B00F-4A44392A9E58}"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86D00C-BEC4-49CF-A3AD-51503860D7A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8758CDB1-BFF6-41EE-891C-C13DFEDE558E}">
      <dgm:prSet phldrT="[Text]" custT="1"/>
      <dgm:spPr>
        <a:solidFill>
          <a:srgbClr val="D9D9D9"/>
        </a:solidFill>
      </dgm:spPr>
      <dgm:t>
        <a:bodyPr/>
        <a:lstStyle/>
        <a:p>
          <a:pPr>
            <a:buClrTx/>
            <a:buSzTx/>
            <a:buFontTx/>
            <a:buNone/>
          </a:pPr>
          <a:endParaRPr kumimoji="0" lang="en-US"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buClrTx/>
            <a:buSzTx/>
            <a:buFontTx/>
            <a:buNone/>
          </a:pPr>
          <a:r>
            <a:rPr kumimoji="0" lang="en-US"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Early &amp; Continuous Dialogue</a:t>
          </a:r>
        </a:p>
        <a:p>
          <a:pPr>
            <a:buClrTx/>
            <a:buSzTx/>
            <a:buFontTx/>
            <a:buNone/>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meaningful and regular engagement between funders and third/voluntary sector bodies.</a:t>
          </a:r>
          <a:r>
            <a:rPr kumimoji="0" lang="en-US" altLang="en-US" sz="11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dgm:t>
    </dgm:pt>
    <dgm:pt modelId="{401AC094-22E3-44D5-BFAE-5BB2CDE78338}" type="parTrans" cxnId="{6A26BF31-D244-442D-A336-5FA8E4265232}">
      <dgm:prSet/>
      <dgm:spPr/>
      <dgm:t>
        <a:bodyPr/>
        <a:lstStyle/>
        <a:p>
          <a:endParaRPr lang="en-GB"/>
        </a:p>
      </dgm:t>
    </dgm:pt>
    <dgm:pt modelId="{91350C11-9253-4BC0-8C2B-9D298E21CE7D}" type="sibTrans" cxnId="{6A26BF31-D244-442D-A336-5FA8E4265232}">
      <dgm:prSet/>
      <dgm:spPr>
        <a:noFill/>
      </dgm:spPr>
      <dgm:t>
        <a:bodyPr/>
        <a:lstStyle/>
        <a:p>
          <a:endParaRPr lang="en-GB"/>
        </a:p>
      </dgm:t>
    </dgm:pt>
    <dgm:pt modelId="{AE09C5FF-7250-40F1-8E69-88883FA54D75}">
      <dgm:prSet phldrT="[Text]" custT="1"/>
      <dgm:spPr>
        <a:solidFill>
          <a:srgbClr val="B4C7E7"/>
        </a:solidFill>
      </dgm:spPr>
      <dgm:t>
        <a:bodyPr/>
        <a:lstStyle/>
        <a:p>
          <a:pPr>
            <a:buClrTx/>
            <a:buSzTx/>
            <a:buFontTx/>
            <a:buNone/>
          </a:pPr>
          <a:r>
            <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Appropriate Funding Basis</a:t>
          </a:r>
        </a:p>
        <a:p>
          <a:pPr>
            <a:buClrTx/>
            <a:buSzTx/>
            <a:buFontTx/>
            <a:buNone/>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Ensure funders consider all options and choose the appropriate mechanism(s) that will effectively deliver agreed outcomes throughout the funding period.</a:t>
          </a:r>
          <a:endParaRPr lang="en-GB" sz="1100" b="0" dirty="0"/>
        </a:p>
      </dgm:t>
    </dgm:pt>
    <dgm:pt modelId="{5FFDC2C2-0121-470D-A9AE-BB9C70D626F1}" type="parTrans" cxnId="{A92E6FFB-9C82-4D76-83F2-B638245A8BC1}">
      <dgm:prSet/>
      <dgm:spPr/>
      <dgm:t>
        <a:bodyPr/>
        <a:lstStyle/>
        <a:p>
          <a:endParaRPr lang="en-GB"/>
        </a:p>
      </dgm:t>
    </dgm:pt>
    <dgm:pt modelId="{11E4CB44-6BCF-46BB-AB5F-7C31D4265A27}" type="sibTrans" cxnId="{A92E6FFB-9C82-4D76-83F2-B638245A8BC1}">
      <dgm:prSet/>
      <dgm:spPr>
        <a:noFill/>
      </dgm:spPr>
      <dgm:t>
        <a:bodyPr/>
        <a:lstStyle/>
        <a:p>
          <a:endParaRPr lang="en-GB"/>
        </a:p>
      </dgm:t>
    </dgm:pt>
    <dgm:pt modelId="{0A414E61-DFB7-4B36-98AE-CC43A0002B99}">
      <dgm:prSet phldrT="[Text]" custT="1"/>
      <dgm:spPr>
        <a:solidFill>
          <a:srgbClr val="EDC1C4"/>
        </a:solidFill>
      </dgm:spPr>
      <dgm:t>
        <a:bodyPr/>
        <a:lstStyle/>
        <a:p>
          <a:pPr>
            <a:buClrTx/>
            <a:buSzTx/>
            <a:buFontTx/>
            <a:buNone/>
          </a:pPr>
          <a:endPar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buClrTx/>
            <a:buSzTx/>
            <a:buFontTx/>
            <a:buNone/>
          </a:pPr>
          <a:r>
            <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Flexibility</a:t>
          </a:r>
        </a:p>
        <a:p>
          <a:pPr>
            <a:buClrTx/>
            <a:buSzTx/>
            <a:buFontTx/>
            <a:buNone/>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Ensure that if evidence or circumstances support the need, both funder and funded organisations can suggest adjustments for joint agreement.
</a:t>
          </a:r>
          <a:endParaRPr lang="en-GB" sz="1100" b="0" dirty="0"/>
        </a:p>
      </dgm:t>
    </dgm:pt>
    <dgm:pt modelId="{F4EEFDC2-8B4B-4975-A18A-E71895C9428C}" type="parTrans" cxnId="{D1510556-0C93-4568-BE3F-E87F9E18AE47}">
      <dgm:prSet/>
      <dgm:spPr/>
      <dgm:t>
        <a:bodyPr/>
        <a:lstStyle/>
        <a:p>
          <a:endParaRPr lang="en-GB"/>
        </a:p>
      </dgm:t>
    </dgm:pt>
    <dgm:pt modelId="{3449E79F-1CC4-4DEF-8A65-8EFB2F2DF946}" type="sibTrans" cxnId="{D1510556-0C93-4568-BE3F-E87F9E18AE47}">
      <dgm:prSet/>
      <dgm:spPr>
        <a:noFill/>
      </dgm:spPr>
      <dgm:t>
        <a:bodyPr/>
        <a:lstStyle/>
        <a:p>
          <a:endParaRPr lang="en-GB"/>
        </a:p>
      </dgm:t>
    </dgm:pt>
    <dgm:pt modelId="{F1BA47D9-90E4-401B-97FF-C9C31E08063E}">
      <dgm:prSet phldrT="[Text]" custT="1"/>
      <dgm:spPr>
        <a:solidFill>
          <a:srgbClr val="F8CBAD"/>
        </a:solidFill>
      </dgm:spPr>
      <dgm:t>
        <a:bodyPr/>
        <a:lstStyle/>
        <a:p>
          <a:pPr>
            <a:buClrTx/>
            <a:buSzTx/>
            <a:buFontTx/>
            <a:buNone/>
          </a:pPr>
          <a:r>
            <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Equity</a:t>
          </a:r>
        </a:p>
        <a:p>
          <a:pPr>
            <a:buClrTx/>
            <a:buSzTx/>
            <a:buFontTx/>
            <a:buNone/>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Ensure fairness of access for all - creating a funding environment that is proportionate, remove barriers to inclusion and builds support.</a:t>
          </a:r>
          <a:r>
            <a:rPr kumimoji="0" lang="en-US" altLang="en-US" sz="11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GB" sz="1100" dirty="0"/>
        </a:p>
      </dgm:t>
    </dgm:pt>
    <dgm:pt modelId="{20017505-FA16-4652-8430-6B632928F897}" type="parTrans" cxnId="{1E41946A-1078-4B2F-AD5E-2F92476709B2}">
      <dgm:prSet/>
      <dgm:spPr/>
      <dgm:t>
        <a:bodyPr/>
        <a:lstStyle/>
        <a:p>
          <a:endParaRPr lang="en-GB"/>
        </a:p>
      </dgm:t>
    </dgm:pt>
    <dgm:pt modelId="{D00F47E0-1321-4538-B192-89C469F31510}" type="sibTrans" cxnId="{1E41946A-1078-4B2F-AD5E-2F92476709B2}">
      <dgm:prSet/>
      <dgm:spPr>
        <a:noFill/>
      </dgm:spPr>
      <dgm:t>
        <a:bodyPr/>
        <a:lstStyle/>
        <a:p>
          <a:endParaRPr lang="en-GB"/>
        </a:p>
      </dgm:t>
    </dgm:pt>
    <dgm:pt modelId="{D3C57B87-6B11-4738-9EA2-AE9ECBB765A1}">
      <dgm:prSet phldrT="[Text]" custT="1"/>
      <dgm:spPr>
        <a:solidFill>
          <a:srgbClr val="E2F0D9"/>
        </a:solidFill>
      </dgm:spPr>
      <dgm:t>
        <a:bodyPr/>
        <a:lstStyle/>
        <a:p>
          <a:pPr>
            <a:buClrTx/>
            <a:buSzTx/>
            <a:buFontTx/>
            <a:buNone/>
          </a:pPr>
          <a:r>
            <a:rPr kumimoji="0" lang="en-US"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Overarching Aim</a:t>
          </a:r>
          <a:endPar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a:buClrTx/>
            <a:buSzTx/>
            <a:buFontTx/>
            <a:buNone/>
          </a:pP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How we can improve the design and delivery of funding programmes in Wales in order to have a greater impact.</a:t>
          </a:r>
          <a:endParaRPr lang="en-GB" sz="1200" b="0" dirty="0">
            <a:latin typeface="Arial" panose="020B0604020202020204" pitchFamily="34" charset="0"/>
            <a:cs typeface="Arial" panose="020B0604020202020204" pitchFamily="34" charset="0"/>
          </a:endParaRPr>
        </a:p>
      </dgm:t>
    </dgm:pt>
    <dgm:pt modelId="{3C86AD00-5EE5-445E-A525-AEFDDF647C83}" type="parTrans" cxnId="{1764605E-67B9-4512-8A52-7B13AEB25109}">
      <dgm:prSet/>
      <dgm:spPr/>
      <dgm:t>
        <a:bodyPr/>
        <a:lstStyle/>
        <a:p>
          <a:endParaRPr lang="en-GB"/>
        </a:p>
      </dgm:t>
    </dgm:pt>
    <dgm:pt modelId="{4B198A4E-C747-4546-A9AA-3667AEC9F698}" type="sibTrans" cxnId="{1764605E-67B9-4512-8A52-7B13AEB25109}">
      <dgm:prSet/>
      <dgm:spPr/>
      <dgm:t>
        <a:bodyPr/>
        <a:lstStyle/>
        <a:p>
          <a:endParaRPr lang="en-GB"/>
        </a:p>
      </dgm:t>
    </dgm:pt>
    <dgm:pt modelId="{B50B3A02-DEAB-4DD6-B71E-8F4AC3975349}">
      <dgm:prSet/>
      <dgm:spPr/>
      <dgm:t>
        <a:bodyPr/>
        <a:lstStyle/>
        <a:p>
          <a:endParaRPr lang="en-GB"/>
        </a:p>
      </dgm:t>
    </dgm:pt>
    <dgm:pt modelId="{B9F384F2-D7E7-448C-9759-2B1F6B5EBFC9}" type="parTrans" cxnId="{80D8744C-9DC9-42C8-B6FF-7EDB19501216}">
      <dgm:prSet/>
      <dgm:spPr/>
      <dgm:t>
        <a:bodyPr/>
        <a:lstStyle/>
        <a:p>
          <a:endParaRPr lang="en-GB"/>
        </a:p>
      </dgm:t>
    </dgm:pt>
    <dgm:pt modelId="{119CBE1C-A829-465F-9BF0-402C97305C17}" type="sibTrans" cxnId="{80D8744C-9DC9-42C8-B6FF-7EDB19501216}">
      <dgm:prSet/>
      <dgm:spPr/>
      <dgm:t>
        <a:bodyPr/>
        <a:lstStyle/>
        <a:p>
          <a:endParaRPr lang="en-GB"/>
        </a:p>
      </dgm:t>
    </dgm:pt>
    <dgm:pt modelId="{7B7627C8-C893-4F39-935E-B004C8EB2899}">
      <dgm:prSet/>
      <dgm:spPr/>
      <dgm:t>
        <a:bodyPr/>
        <a:lstStyle/>
        <a:p>
          <a:endParaRPr lang="en-GB"/>
        </a:p>
      </dgm:t>
    </dgm:pt>
    <dgm:pt modelId="{F8C6DC8F-3337-4433-AAFF-F7CECCB4BC26}" type="parTrans" cxnId="{D2BC83CD-AB0D-4222-A4A4-88BB850E132F}">
      <dgm:prSet/>
      <dgm:spPr/>
      <dgm:t>
        <a:bodyPr/>
        <a:lstStyle/>
        <a:p>
          <a:endParaRPr lang="en-GB"/>
        </a:p>
      </dgm:t>
    </dgm:pt>
    <dgm:pt modelId="{E99268D2-611D-4799-B666-1026589AD094}" type="sibTrans" cxnId="{D2BC83CD-AB0D-4222-A4A4-88BB850E132F}">
      <dgm:prSet/>
      <dgm:spPr/>
      <dgm:t>
        <a:bodyPr/>
        <a:lstStyle/>
        <a:p>
          <a:endParaRPr lang="en-GB"/>
        </a:p>
      </dgm:t>
    </dgm:pt>
    <dgm:pt modelId="{FF228782-770D-4EE9-9C4B-F7A976033C2C}">
      <dgm:prSet custT="1"/>
      <dgm:spPr>
        <a:solidFill>
          <a:srgbClr val="FFE699"/>
        </a:solidFill>
      </dgm:spPr>
      <dgm:t>
        <a:bodyPr/>
        <a:lstStyle/>
        <a:p>
          <a:pPr>
            <a:buClrTx/>
            <a:buSzTx/>
            <a:buFontTx/>
            <a:buNone/>
          </a:pPr>
          <a:endPar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buClrTx/>
            <a:buSzTx/>
            <a:buFontTx/>
            <a:buNone/>
          </a:pPr>
          <a:r>
            <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Valuing &amp; Outcomes</a:t>
          </a:r>
        </a:p>
        <a:p>
          <a:pPr>
            <a:buClrTx/>
            <a:buSzTx/>
            <a:buFontTx/>
            <a:buNone/>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Ensure we are basing our funding decisions on a broad consideration of social, environmental and economic value and outcomes.</a:t>
          </a:r>
          <a:r>
            <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GB" sz="1100" dirty="0"/>
        </a:p>
      </dgm:t>
    </dgm:pt>
    <dgm:pt modelId="{129A2994-2659-4674-8B0B-DB3CBB3DDBC5}" type="parTrans" cxnId="{7CF224F6-1DB3-49C6-BD0D-0D5EA38696ED}">
      <dgm:prSet/>
      <dgm:spPr/>
      <dgm:t>
        <a:bodyPr/>
        <a:lstStyle/>
        <a:p>
          <a:endParaRPr lang="en-GB"/>
        </a:p>
      </dgm:t>
    </dgm:pt>
    <dgm:pt modelId="{3B4F1D0B-53E4-440F-BFDB-8979DA03D3D7}" type="sibTrans" cxnId="{7CF224F6-1DB3-49C6-BD0D-0D5EA38696ED}">
      <dgm:prSet/>
      <dgm:spPr>
        <a:noFill/>
      </dgm:spPr>
      <dgm:t>
        <a:bodyPr/>
        <a:lstStyle/>
        <a:p>
          <a:endParaRPr lang="en-GB"/>
        </a:p>
      </dgm:t>
    </dgm:pt>
    <dgm:pt modelId="{AEFAB689-4C1B-42F8-A1E1-5B9CF2D4EC22}" type="pres">
      <dgm:prSet presAssocID="{FD86D00C-BEC4-49CF-A3AD-51503860D7A9}" presName="Name0" presStyleCnt="0">
        <dgm:presLayoutVars>
          <dgm:chMax val="1"/>
          <dgm:dir/>
          <dgm:animLvl val="ctr"/>
          <dgm:resizeHandles val="exact"/>
        </dgm:presLayoutVars>
      </dgm:prSet>
      <dgm:spPr/>
    </dgm:pt>
    <dgm:pt modelId="{B5FEDF37-C9F6-4D15-8C07-0C3305DE2870}" type="pres">
      <dgm:prSet presAssocID="{D3C57B87-6B11-4738-9EA2-AE9ECBB765A1}" presName="centerShape" presStyleLbl="node0" presStyleIdx="0" presStyleCnt="1" custScaleX="133944" custScaleY="131024"/>
      <dgm:spPr/>
    </dgm:pt>
    <dgm:pt modelId="{F0D587E6-CE99-4DB9-837D-C28F5E179A84}" type="pres">
      <dgm:prSet presAssocID="{8758CDB1-BFF6-41EE-891C-C13DFEDE558E}" presName="node" presStyleLbl="node1" presStyleIdx="0" presStyleCnt="5" custScaleX="136458" custScaleY="135119" custRadScaleRad="77860">
        <dgm:presLayoutVars>
          <dgm:bulletEnabled val="1"/>
        </dgm:presLayoutVars>
      </dgm:prSet>
      <dgm:spPr/>
    </dgm:pt>
    <dgm:pt modelId="{68CE45E7-69F4-475B-BAA7-74297B1FA103}" type="pres">
      <dgm:prSet presAssocID="{8758CDB1-BFF6-41EE-891C-C13DFEDE558E}" presName="dummy" presStyleCnt="0"/>
      <dgm:spPr/>
    </dgm:pt>
    <dgm:pt modelId="{C4E388B7-008F-447D-8140-FB954EBCB4EF}" type="pres">
      <dgm:prSet presAssocID="{91350C11-9253-4BC0-8C2B-9D298E21CE7D}" presName="sibTrans" presStyleLbl="sibTrans2D1" presStyleIdx="0" presStyleCnt="5"/>
      <dgm:spPr/>
    </dgm:pt>
    <dgm:pt modelId="{9803F022-E64E-4286-9AA5-4DA2AD8FBADA}" type="pres">
      <dgm:prSet presAssocID="{FF228782-770D-4EE9-9C4B-F7A976033C2C}" presName="node" presStyleLbl="node1" presStyleIdx="1" presStyleCnt="5" custScaleX="136458" custScaleY="135389" custRadScaleRad="88232" custRadScaleInc="8812">
        <dgm:presLayoutVars>
          <dgm:bulletEnabled val="1"/>
        </dgm:presLayoutVars>
      </dgm:prSet>
      <dgm:spPr/>
    </dgm:pt>
    <dgm:pt modelId="{64F48497-BF52-4565-AC85-256D8D3C73E6}" type="pres">
      <dgm:prSet presAssocID="{FF228782-770D-4EE9-9C4B-F7A976033C2C}" presName="dummy" presStyleCnt="0"/>
      <dgm:spPr/>
    </dgm:pt>
    <dgm:pt modelId="{56770E93-6A2F-4167-8392-22DF2E199654}" type="pres">
      <dgm:prSet presAssocID="{3B4F1D0B-53E4-440F-BFDB-8979DA03D3D7}" presName="sibTrans" presStyleLbl="sibTrans2D1" presStyleIdx="1" presStyleCnt="5"/>
      <dgm:spPr/>
    </dgm:pt>
    <dgm:pt modelId="{0D9C01E0-078A-4B00-8D5B-258ABB85EF6D}" type="pres">
      <dgm:prSet presAssocID="{AE09C5FF-7250-40F1-8E69-88883FA54D75}" presName="node" presStyleLbl="node1" presStyleIdx="2" presStyleCnt="5" custScaleX="136458" custScaleY="135389" custRadScaleRad="88725" custRadScaleInc="-8629">
        <dgm:presLayoutVars>
          <dgm:bulletEnabled val="1"/>
        </dgm:presLayoutVars>
      </dgm:prSet>
      <dgm:spPr/>
    </dgm:pt>
    <dgm:pt modelId="{847EF0E6-225D-4CBD-BA2D-532B61B0F077}" type="pres">
      <dgm:prSet presAssocID="{AE09C5FF-7250-40F1-8E69-88883FA54D75}" presName="dummy" presStyleCnt="0"/>
      <dgm:spPr/>
    </dgm:pt>
    <dgm:pt modelId="{6AC0358A-C2C4-4633-B8DC-1FBE447790BB}" type="pres">
      <dgm:prSet presAssocID="{11E4CB44-6BCF-46BB-AB5F-7C31D4265A27}" presName="sibTrans" presStyleLbl="sibTrans2D1" presStyleIdx="2" presStyleCnt="5"/>
      <dgm:spPr/>
    </dgm:pt>
    <dgm:pt modelId="{3A79A98C-E3C1-4E33-8FCB-117723B0FECF}" type="pres">
      <dgm:prSet presAssocID="{0A414E61-DFB7-4B36-98AE-CC43A0002B99}" presName="node" presStyleLbl="node1" presStyleIdx="3" presStyleCnt="5" custScaleX="136458" custScaleY="135389" custRadScaleRad="88826" custRadScaleInc="22774">
        <dgm:presLayoutVars>
          <dgm:bulletEnabled val="1"/>
        </dgm:presLayoutVars>
      </dgm:prSet>
      <dgm:spPr/>
    </dgm:pt>
    <dgm:pt modelId="{FED12A33-9856-4F28-9FA6-1A63F77F8456}" type="pres">
      <dgm:prSet presAssocID="{0A414E61-DFB7-4B36-98AE-CC43A0002B99}" presName="dummy" presStyleCnt="0"/>
      <dgm:spPr/>
    </dgm:pt>
    <dgm:pt modelId="{6F716774-C67A-495B-81DE-7469D1070213}" type="pres">
      <dgm:prSet presAssocID="{3449E79F-1CC4-4DEF-8A65-8EFB2F2DF946}" presName="sibTrans" presStyleLbl="sibTrans2D1" presStyleIdx="3" presStyleCnt="5"/>
      <dgm:spPr/>
    </dgm:pt>
    <dgm:pt modelId="{E123DF91-7030-4567-87E2-44F0F2A053CF}" type="pres">
      <dgm:prSet presAssocID="{F1BA47D9-90E4-401B-97FF-C9C31E08063E}" presName="node" presStyleLbl="node1" presStyleIdx="4" presStyleCnt="5" custScaleX="136535" custScaleY="135369" custRadScaleRad="88424" custRadScaleInc="-3157">
        <dgm:presLayoutVars>
          <dgm:bulletEnabled val="1"/>
        </dgm:presLayoutVars>
      </dgm:prSet>
      <dgm:spPr/>
    </dgm:pt>
    <dgm:pt modelId="{6752FE2A-68C5-4AF8-9234-D290512724CE}" type="pres">
      <dgm:prSet presAssocID="{F1BA47D9-90E4-401B-97FF-C9C31E08063E}" presName="dummy" presStyleCnt="0"/>
      <dgm:spPr/>
    </dgm:pt>
    <dgm:pt modelId="{2DC0A137-63A9-4AC9-B00F-4A44392A9E58}" type="pres">
      <dgm:prSet presAssocID="{D00F47E0-1321-4538-B192-89C469F31510}" presName="sibTrans" presStyleLbl="sibTrans2D1" presStyleIdx="4" presStyleCnt="5"/>
      <dgm:spPr/>
    </dgm:pt>
  </dgm:ptLst>
  <dgm:cxnLst>
    <dgm:cxn modelId="{D50B6807-738F-41E4-81B3-6421EEEDD287}" type="presOf" srcId="{8758CDB1-BFF6-41EE-891C-C13DFEDE558E}" destId="{F0D587E6-CE99-4DB9-837D-C28F5E179A84}" srcOrd="0" destOrd="0" presId="urn:microsoft.com/office/officeart/2005/8/layout/radial6"/>
    <dgm:cxn modelId="{050BE622-EF41-40A2-AA3A-76180428F917}" type="presOf" srcId="{D00F47E0-1321-4538-B192-89C469F31510}" destId="{2DC0A137-63A9-4AC9-B00F-4A44392A9E58}" srcOrd="0" destOrd="0" presId="urn:microsoft.com/office/officeart/2005/8/layout/radial6"/>
    <dgm:cxn modelId="{6A26BF31-D244-442D-A336-5FA8E4265232}" srcId="{D3C57B87-6B11-4738-9EA2-AE9ECBB765A1}" destId="{8758CDB1-BFF6-41EE-891C-C13DFEDE558E}" srcOrd="0" destOrd="0" parTransId="{401AC094-22E3-44D5-BFAE-5BB2CDE78338}" sibTransId="{91350C11-9253-4BC0-8C2B-9D298E21CE7D}"/>
    <dgm:cxn modelId="{1764605E-67B9-4512-8A52-7B13AEB25109}" srcId="{FD86D00C-BEC4-49CF-A3AD-51503860D7A9}" destId="{D3C57B87-6B11-4738-9EA2-AE9ECBB765A1}" srcOrd="0" destOrd="0" parTransId="{3C86AD00-5EE5-445E-A525-AEFDDF647C83}" sibTransId="{4B198A4E-C747-4546-A9AA-3667AEC9F698}"/>
    <dgm:cxn modelId="{3995965F-D3C1-49D9-A942-A4685E0A8875}" type="presOf" srcId="{91350C11-9253-4BC0-8C2B-9D298E21CE7D}" destId="{C4E388B7-008F-447D-8140-FB954EBCB4EF}" srcOrd="0" destOrd="0" presId="urn:microsoft.com/office/officeart/2005/8/layout/radial6"/>
    <dgm:cxn modelId="{3F9A2343-A786-47EE-AEEC-4FCD4E12A6D5}" type="presOf" srcId="{FF228782-770D-4EE9-9C4B-F7A976033C2C}" destId="{9803F022-E64E-4286-9AA5-4DA2AD8FBADA}" srcOrd="0" destOrd="0" presId="urn:microsoft.com/office/officeart/2005/8/layout/radial6"/>
    <dgm:cxn modelId="{1E41946A-1078-4B2F-AD5E-2F92476709B2}" srcId="{D3C57B87-6B11-4738-9EA2-AE9ECBB765A1}" destId="{F1BA47D9-90E4-401B-97FF-C9C31E08063E}" srcOrd="4" destOrd="0" parTransId="{20017505-FA16-4652-8430-6B632928F897}" sibTransId="{D00F47E0-1321-4538-B192-89C469F31510}"/>
    <dgm:cxn modelId="{80D8744C-9DC9-42C8-B6FF-7EDB19501216}" srcId="{FD86D00C-BEC4-49CF-A3AD-51503860D7A9}" destId="{B50B3A02-DEAB-4DD6-B71E-8F4AC3975349}" srcOrd="1" destOrd="0" parTransId="{B9F384F2-D7E7-448C-9759-2B1F6B5EBFC9}" sibTransId="{119CBE1C-A829-465F-9BF0-402C97305C17}"/>
    <dgm:cxn modelId="{7233C96F-9B98-49CA-BD6E-512A07B13A42}" type="presOf" srcId="{3449E79F-1CC4-4DEF-8A65-8EFB2F2DF946}" destId="{6F716774-C67A-495B-81DE-7469D1070213}" srcOrd="0" destOrd="0" presId="urn:microsoft.com/office/officeart/2005/8/layout/radial6"/>
    <dgm:cxn modelId="{D1510556-0C93-4568-BE3F-E87F9E18AE47}" srcId="{D3C57B87-6B11-4738-9EA2-AE9ECBB765A1}" destId="{0A414E61-DFB7-4B36-98AE-CC43A0002B99}" srcOrd="3" destOrd="0" parTransId="{F4EEFDC2-8B4B-4975-A18A-E71895C9428C}" sibTransId="{3449E79F-1CC4-4DEF-8A65-8EFB2F2DF946}"/>
    <dgm:cxn modelId="{B22C9B89-9740-4BA5-81E7-F803639DD525}" type="presOf" srcId="{3B4F1D0B-53E4-440F-BFDB-8979DA03D3D7}" destId="{56770E93-6A2F-4167-8392-22DF2E199654}" srcOrd="0" destOrd="0" presId="urn:microsoft.com/office/officeart/2005/8/layout/radial6"/>
    <dgm:cxn modelId="{6F8B07BD-9EE4-4AA2-96B2-8C2B1A518AE4}" type="presOf" srcId="{0A414E61-DFB7-4B36-98AE-CC43A0002B99}" destId="{3A79A98C-E3C1-4E33-8FCB-117723B0FECF}" srcOrd="0" destOrd="0" presId="urn:microsoft.com/office/officeart/2005/8/layout/radial6"/>
    <dgm:cxn modelId="{DB9297C6-1779-4E78-ABC7-1EA0D7C59BC9}" type="presOf" srcId="{11E4CB44-6BCF-46BB-AB5F-7C31D4265A27}" destId="{6AC0358A-C2C4-4633-B8DC-1FBE447790BB}" srcOrd="0" destOrd="0" presId="urn:microsoft.com/office/officeart/2005/8/layout/radial6"/>
    <dgm:cxn modelId="{D2BC83CD-AB0D-4222-A4A4-88BB850E132F}" srcId="{FD86D00C-BEC4-49CF-A3AD-51503860D7A9}" destId="{7B7627C8-C893-4F39-935E-B004C8EB2899}" srcOrd="2" destOrd="0" parTransId="{F8C6DC8F-3337-4433-AAFF-F7CECCB4BC26}" sibTransId="{E99268D2-611D-4799-B666-1026589AD094}"/>
    <dgm:cxn modelId="{30CEFDD3-049D-4E85-9ABD-AAEB1E902A65}" type="presOf" srcId="{FD86D00C-BEC4-49CF-A3AD-51503860D7A9}" destId="{AEFAB689-4C1B-42F8-A1E1-5B9CF2D4EC22}" srcOrd="0" destOrd="0" presId="urn:microsoft.com/office/officeart/2005/8/layout/radial6"/>
    <dgm:cxn modelId="{82EC2EF0-DD03-47F0-AF64-3A3BB0A168C6}" type="presOf" srcId="{AE09C5FF-7250-40F1-8E69-88883FA54D75}" destId="{0D9C01E0-078A-4B00-8D5B-258ABB85EF6D}" srcOrd="0" destOrd="0" presId="urn:microsoft.com/office/officeart/2005/8/layout/radial6"/>
    <dgm:cxn modelId="{CB60A2F3-3F67-4F0C-9E90-A390453E7912}" type="presOf" srcId="{F1BA47D9-90E4-401B-97FF-C9C31E08063E}" destId="{E123DF91-7030-4567-87E2-44F0F2A053CF}" srcOrd="0" destOrd="0" presId="urn:microsoft.com/office/officeart/2005/8/layout/radial6"/>
    <dgm:cxn modelId="{7CF224F6-1DB3-49C6-BD0D-0D5EA38696ED}" srcId="{D3C57B87-6B11-4738-9EA2-AE9ECBB765A1}" destId="{FF228782-770D-4EE9-9C4B-F7A976033C2C}" srcOrd="1" destOrd="0" parTransId="{129A2994-2659-4674-8B0B-DB3CBB3DDBC5}" sibTransId="{3B4F1D0B-53E4-440F-BFDB-8979DA03D3D7}"/>
    <dgm:cxn modelId="{A92E6FFB-9C82-4D76-83F2-B638245A8BC1}" srcId="{D3C57B87-6B11-4738-9EA2-AE9ECBB765A1}" destId="{AE09C5FF-7250-40F1-8E69-88883FA54D75}" srcOrd="2" destOrd="0" parTransId="{5FFDC2C2-0121-470D-A9AE-BB9C70D626F1}" sibTransId="{11E4CB44-6BCF-46BB-AB5F-7C31D4265A27}"/>
    <dgm:cxn modelId="{71A501FE-678A-45CD-94D6-9DE3159A4BDC}" type="presOf" srcId="{D3C57B87-6B11-4738-9EA2-AE9ECBB765A1}" destId="{B5FEDF37-C9F6-4D15-8C07-0C3305DE2870}" srcOrd="0" destOrd="0" presId="urn:microsoft.com/office/officeart/2005/8/layout/radial6"/>
    <dgm:cxn modelId="{E9A9C327-1007-44A6-A0F1-39E145CDEC7B}" type="presParOf" srcId="{AEFAB689-4C1B-42F8-A1E1-5B9CF2D4EC22}" destId="{B5FEDF37-C9F6-4D15-8C07-0C3305DE2870}" srcOrd="0" destOrd="0" presId="urn:microsoft.com/office/officeart/2005/8/layout/radial6"/>
    <dgm:cxn modelId="{8DC13B75-0354-4D80-AB72-AEB1F36BC7C4}" type="presParOf" srcId="{AEFAB689-4C1B-42F8-A1E1-5B9CF2D4EC22}" destId="{F0D587E6-CE99-4DB9-837D-C28F5E179A84}" srcOrd="1" destOrd="0" presId="urn:microsoft.com/office/officeart/2005/8/layout/radial6"/>
    <dgm:cxn modelId="{2B23D2D3-5520-419E-8994-0EE58186EB24}" type="presParOf" srcId="{AEFAB689-4C1B-42F8-A1E1-5B9CF2D4EC22}" destId="{68CE45E7-69F4-475B-BAA7-74297B1FA103}" srcOrd="2" destOrd="0" presId="urn:microsoft.com/office/officeart/2005/8/layout/radial6"/>
    <dgm:cxn modelId="{E628A76A-0630-4D15-8856-D199CFD12AF6}" type="presParOf" srcId="{AEFAB689-4C1B-42F8-A1E1-5B9CF2D4EC22}" destId="{C4E388B7-008F-447D-8140-FB954EBCB4EF}" srcOrd="3" destOrd="0" presId="urn:microsoft.com/office/officeart/2005/8/layout/radial6"/>
    <dgm:cxn modelId="{7049F750-4D01-4D4F-88C4-8FBC554B9A19}" type="presParOf" srcId="{AEFAB689-4C1B-42F8-A1E1-5B9CF2D4EC22}" destId="{9803F022-E64E-4286-9AA5-4DA2AD8FBADA}" srcOrd="4" destOrd="0" presId="urn:microsoft.com/office/officeart/2005/8/layout/radial6"/>
    <dgm:cxn modelId="{73DC3D57-7BE7-4B3D-8282-273F2FAB9A0D}" type="presParOf" srcId="{AEFAB689-4C1B-42F8-A1E1-5B9CF2D4EC22}" destId="{64F48497-BF52-4565-AC85-256D8D3C73E6}" srcOrd="5" destOrd="0" presId="urn:microsoft.com/office/officeart/2005/8/layout/radial6"/>
    <dgm:cxn modelId="{6A55F0C4-B537-4F2D-94D3-4DEB8632A539}" type="presParOf" srcId="{AEFAB689-4C1B-42F8-A1E1-5B9CF2D4EC22}" destId="{56770E93-6A2F-4167-8392-22DF2E199654}" srcOrd="6" destOrd="0" presId="urn:microsoft.com/office/officeart/2005/8/layout/radial6"/>
    <dgm:cxn modelId="{0FE57732-A486-470C-B807-1CD3779493C4}" type="presParOf" srcId="{AEFAB689-4C1B-42F8-A1E1-5B9CF2D4EC22}" destId="{0D9C01E0-078A-4B00-8D5B-258ABB85EF6D}" srcOrd="7" destOrd="0" presId="urn:microsoft.com/office/officeart/2005/8/layout/radial6"/>
    <dgm:cxn modelId="{DB7BAE28-71C2-449E-A080-5B41D971870B}" type="presParOf" srcId="{AEFAB689-4C1B-42F8-A1E1-5B9CF2D4EC22}" destId="{847EF0E6-225D-4CBD-BA2D-532B61B0F077}" srcOrd="8" destOrd="0" presId="urn:microsoft.com/office/officeart/2005/8/layout/radial6"/>
    <dgm:cxn modelId="{6D104550-37A1-48B6-AA87-EC1BD13FFF2F}" type="presParOf" srcId="{AEFAB689-4C1B-42F8-A1E1-5B9CF2D4EC22}" destId="{6AC0358A-C2C4-4633-B8DC-1FBE447790BB}" srcOrd="9" destOrd="0" presId="urn:microsoft.com/office/officeart/2005/8/layout/radial6"/>
    <dgm:cxn modelId="{28A7D65F-A268-40F2-8424-4C8B0472B8C9}" type="presParOf" srcId="{AEFAB689-4C1B-42F8-A1E1-5B9CF2D4EC22}" destId="{3A79A98C-E3C1-4E33-8FCB-117723B0FECF}" srcOrd="10" destOrd="0" presId="urn:microsoft.com/office/officeart/2005/8/layout/radial6"/>
    <dgm:cxn modelId="{6619C846-B11A-4303-8563-A056A0C4A9DD}" type="presParOf" srcId="{AEFAB689-4C1B-42F8-A1E1-5B9CF2D4EC22}" destId="{FED12A33-9856-4F28-9FA6-1A63F77F8456}" srcOrd="11" destOrd="0" presId="urn:microsoft.com/office/officeart/2005/8/layout/radial6"/>
    <dgm:cxn modelId="{D1215F97-7841-43E9-9A74-6D63377D9786}" type="presParOf" srcId="{AEFAB689-4C1B-42F8-A1E1-5B9CF2D4EC22}" destId="{6F716774-C67A-495B-81DE-7469D1070213}" srcOrd="12" destOrd="0" presId="urn:microsoft.com/office/officeart/2005/8/layout/radial6"/>
    <dgm:cxn modelId="{A4AF7170-4C3D-4A44-9514-5BE68B3488B4}" type="presParOf" srcId="{AEFAB689-4C1B-42F8-A1E1-5B9CF2D4EC22}" destId="{E123DF91-7030-4567-87E2-44F0F2A053CF}" srcOrd="13" destOrd="0" presId="urn:microsoft.com/office/officeart/2005/8/layout/radial6"/>
    <dgm:cxn modelId="{EEE2D9C3-BB91-4F66-843A-B2F9F0E8B17D}" type="presParOf" srcId="{AEFAB689-4C1B-42F8-A1E1-5B9CF2D4EC22}" destId="{6752FE2A-68C5-4AF8-9234-D290512724CE}" srcOrd="14" destOrd="0" presId="urn:microsoft.com/office/officeart/2005/8/layout/radial6"/>
    <dgm:cxn modelId="{A245958E-F9F5-4305-9A27-D97F0465D2A5}" type="presParOf" srcId="{AEFAB689-4C1B-42F8-A1E1-5B9CF2D4EC22}" destId="{2DC0A137-63A9-4AC9-B00F-4A44392A9E58}" srcOrd="15" destOrd="0" presId="urn:microsoft.com/office/officeart/2005/8/layout/radial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C0A137-63A9-4AC9-B00F-4A44392A9E58}">
      <dsp:nvSpPr>
        <dsp:cNvPr id="0" name=""/>
        <dsp:cNvSpPr/>
      </dsp:nvSpPr>
      <dsp:spPr>
        <a:xfrm>
          <a:off x="1557124" y="1136047"/>
          <a:ext cx="4350027" cy="4350027"/>
        </a:xfrm>
        <a:prstGeom prst="blockArc">
          <a:avLst>
            <a:gd name="adj1" fmla="val 12528521"/>
            <a:gd name="adj2" fmla="val 16004629"/>
            <a:gd name="adj3" fmla="val 4642"/>
          </a:avLst>
        </a:prstGeom>
        <a:noFill/>
        <a:ln>
          <a:noFill/>
        </a:ln>
        <a:effectLst/>
      </dsp:spPr>
      <dsp:style>
        <a:lnRef idx="0">
          <a:scrgbClr r="0" g="0" b="0"/>
        </a:lnRef>
        <a:fillRef idx="1">
          <a:scrgbClr r="0" g="0" b="0"/>
        </a:fillRef>
        <a:effectRef idx="0">
          <a:scrgbClr r="0" g="0" b="0"/>
        </a:effectRef>
        <a:fontRef idx="minor">
          <a:schemeClr val="lt1"/>
        </a:fontRef>
      </dsp:style>
    </dsp:sp>
    <dsp:sp modelId="{6F716774-C67A-495B-81DE-7469D1070213}">
      <dsp:nvSpPr>
        <dsp:cNvPr id="0" name=""/>
        <dsp:cNvSpPr/>
      </dsp:nvSpPr>
      <dsp:spPr>
        <a:xfrm>
          <a:off x="1762854" y="601997"/>
          <a:ext cx="4350027" cy="4350027"/>
        </a:xfrm>
        <a:prstGeom prst="blockArc">
          <a:avLst>
            <a:gd name="adj1" fmla="val 8167824"/>
            <a:gd name="adj2" fmla="val 11599640"/>
            <a:gd name="adj3" fmla="val 4642"/>
          </a:avLst>
        </a:prstGeom>
        <a:noFill/>
        <a:ln>
          <a:noFill/>
        </a:ln>
        <a:effectLst/>
      </dsp:spPr>
      <dsp:style>
        <a:lnRef idx="0">
          <a:scrgbClr r="0" g="0" b="0"/>
        </a:lnRef>
        <a:fillRef idx="1">
          <a:scrgbClr r="0" g="0" b="0"/>
        </a:fillRef>
        <a:effectRef idx="0">
          <a:scrgbClr r="0" g="0" b="0"/>
        </a:effectRef>
        <a:fontRef idx="minor">
          <a:schemeClr val="lt1"/>
        </a:fontRef>
      </dsp:style>
    </dsp:sp>
    <dsp:sp modelId="{6AC0358A-C2C4-4633-B8DC-1FBE447790BB}">
      <dsp:nvSpPr>
        <dsp:cNvPr id="0" name=""/>
        <dsp:cNvSpPr/>
      </dsp:nvSpPr>
      <dsp:spPr>
        <a:xfrm>
          <a:off x="1443669" y="329733"/>
          <a:ext cx="4350027" cy="4350027"/>
        </a:xfrm>
        <a:prstGeom prst="blockArc">
          <a:avLst>
            <a:gd name="adj1" fmla="val 3491822"/>
            <a:gd name="adj2" fmla="val 7487865"/>
            <a:gd name="adj3" fmla="val 4642"/>
          </a:avLst>
        </a:prstGeom>
        <a:noFill/>
        <a:ln>
          <a:noFill/>
        </a:ln>
        <a:effectLst/>
      </dsp:spPr>
      <dsp:style>
        <a:lnRef idx="0">
          <a:scrgbClr r="0" g="0" b="0"/>
        </a:lnRef>
        <a:fillRef idx="1">
          <a:scrgbClr r="0" g="0" b="0"/>
        </a:fillRef>
        <a:effectRef idx="0">
          <a:scrgbClr r="0" g="0" b="0"/>
        </a:effectRef>
        <a:fontRef idx="minor">
          <a:schemeClr val="lt1"/>
        </a:fontRef>
      </dsp:style>
    </dsp:sp>
    <dsp:sp modelId="{56770E93-6A2F-4167-8392-22DF2E199654}">
      <dsp:nvSpPr>
        <dsp:cNvPr id="0" name=""/>
        <dsp:cNvSpPr/>
      </dsp:nvSpPr>
      <dsp:spPr>
        <a:xfrm>
          <a:off x="1143704" y="554669"/>
          <a:ext cx="4350027" cy="4350027"/>
        </a:xfrm>
        <a:prstGeom prst="blockArc">
          <a:avLst>
            <a:gd name="adj1" fmla="val 20951111"/>
            <a:gd name="adj2" fmla="val 2884345"/>
            <a:gd name="adj3" fmla="val 4642"/>
          </a:avLst>
        </a:prstGeom>
        <a:noFill/>
        <a:ln>
          <a:noFill/>
        </a:ln>
        <a:effectLst/>
      </dsp:spPr>
      <dsp:style>
        <a:lnRef idx="0">
          <a:scrgbClr r="0" g="0" b="0"/>
        </a:lnRef>
        <a:fillRef idx="1">
          <a:scrgbClr r="0" g="0" b="0"/>
        </a:fillRef>
        <a:effectRef idx="0">
          <a:scrgbClr r="0" g="0" b="0"/>
        </a:effectRef>
        <a:fontRef idx="minor">
          <a:schemeClr val="lt1"/>
        </a:fontRef>
      </dsp:style>
    </dsp:sp>
    <dsp:sp modelId="{C4E388B7-008F-447D-8140-FB954EBCB4EF}">
      <dsp:nvSpPr>
        <dsp:cNvPr id="0" name=""/>
        <dsp:cNvSpPr/>
      </dsp:nvSpPr>
      <dsp:spPr>
        <a:xfrm>
          <a:off x="1346295" y="1137563"/>
          <a:ext cx="4350027" cy="4350027"/>
        </a:xfrm>
        <a:prstGeom prst="blockArc">
          <a:avLst>
            <a:gd name="adj1" fmla="val 16345924"/>
            <a:gd name="adj2" fmla="val 19949031"/>
            <a:gd name="adj3" fmla="val 4642"/>
          </a:avLst>
        </a:prstGeom>
        <a:noFill/>
        <a:ln>
          <a:noFill/>
        </a:ln>
        <a:effectLst/>
      </dsp:spPr>
      <dsp:style>
        <a:lnRef idx="0">
          <a:scrgbClr r="0" g="0" b="0"/>
        </a:lnRef>
        <a:fillRef idx="1">
          <a:scrgbClr r="0" g="0" b="0"/>
        </a:fillRef>
        <a:effectRef idx="0">
          <a:scrgbClr r="0" g="0" b="0"/>
        </a:effectRef>
        <a:fontRef idx="minor">
          <a:schemeClr val="lt1"/>
        </a:fontRef>
      </dsp:style>
    </dsp:sp>
    <dsp:sp modelId="{B5FEDF37-C9F6-4D15-8C07-0C3305DE2870}">
      <dsp:nvSpPr>
        <dsp:cNvPr id="0" name=""/>
        <dsp:cNvSpPr/>
      </dsp:nvSpPr>
      <dsp:spPr>
        <a:xfrm>
          <a:off x="2269958" y="1531858"/>
          <a:ext cx="2683010" cy="2624520"/>
        </a:xfrm>
        <a:prstGeom prst="ellipse">
          <a:avLst/>
        </a:prstGeom>
        <a:solidFill>
          <a:srgbClr val="E2F0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ClrTx/>
            <a:buSzTx/>
            <a:buFontTx/>
            <a:buNone/>
          </a:pPr>
          <a:r>
            <a:rPr kumimoji="0" lang="en-US" altLang="en-US" sz="12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Nod </a:t>
          </a:r>
          <a:r>
            <a:rPr kumimoji="0" lang="en-US" altLang="en-US" sz="1200" b="1" i="0" u="none" strike="noStrike" kern="1200"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sylfaenol</a:t>
          </a:r>
          <a:r>
            <a:rPr kumimoji="0" lang="en-US" altLang="en-US" sz="12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1200" b="0"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Sut y gallwn wella dylunio  a darparu rhaglenni cyllid yng Nghymru er mwyn cael mwy o effaith.</a:t>
          </a:r>
          <a:endParaRPr lang="en-GB" sz="1200" b="0" kern="1200" dirty="0">
            <a:latin typeface="Arial" panose="020B0604020202020204" pitchFamily="34" charset="0"/>
            <a:cs typeface="Arial" panose="020B0604020202020204" pitchFamily="34" charset="0"/>
          </a:endParaRPr>
        </a:p>
      </dsp:txBody>
      <dsp:txXfrm>
        <a:off x="2662876" y="1916210"/>
        <a:ext cx="1897174" cy="1855816"/>
      </dsp:txXfrm>
    </dsp:sp>
    <dsp:sp modelId="{F0D587E6-CE99-4DB9-837D-C28F5E179A84}">
      <dsp:nvSpPr>
        <dsp:cNvPr id="0" name=""/>
        <dsp:cNvSpPr/>
      </dsp:nvSpPr>
      <dsp:spPr>
        <a:xfrm>
          <a:off x="2654784" y="242663"/>
          <a:ext cx="1913357" cy="1894582"/>
        </a:xfrm>
        <a:prstGeom prst="ellipse">
          <a:avLst/>
        </a:prstGeom>
        <a:solidFill>
          <a:srgbClr val="D9D9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ClrTx/>
            <a:buSzTx/>
            <a:buFontTx/>
            <a:buNone/>
          </a:pPr>
          <a:endParaRPr kumimoji="0" lang="en-US" altLang="en-US" sz="1200" b="1" i="0" u="none" strike="noStrike" kern="1200"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lvl="0" indent="0" algn="ctr" defTabSz="533400">
            <a:lnSpc>
              <a:spcPct val="90000"/>
            </a:lnSpc>
            <a:spcBef>
              <a:spcPct val="0"/>
            </a:spcBef>
            <a:spcAft>
              <a:spcPct val="35000"/>
            </a:spcAft>
            <a:buClrTx/>
            <a:buSzTx/>
            <a:buFontTx/>
            <a:buNone/>
          </a:pPr>
          <a:r>
            <a:rPr kumimoji="0" lang="en-US" altLang="en-US" sz="1200" b="1" i="0" u="none" strike="noStrike" kern="1200"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Deialog Gynnar a Pharhaus</a:t>
          </a:r>
        </a:p>
        <a:p>
          <a:pPr marL="0" lvl="0" indent="0" algn="ctr" defTabSz="533400">
            <a:lnSpc>
              <a:spcPct val="90000"/>
            </a:lnSpc>
            <a:spcBef>
              <a:spcPct val="0"/>
            </a:spcBef>
            <a:spcAft>
              <a:spcPct val="35000"/>
            </a:spcAft>
            <a:buClrTx/>
            <a:buSzTx/>
            <a:buFontTx/>
            <a:buNone/>
          </a:pPr>
          <a:r>
            <a:rPr kumimoji="0" lang="en-US" altLang="en-US" sz="1100" b="0" i="0" u="none" strike="noStrike" kern="1200"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Sicrhau ymgysylltiad ystyrlon a rheolaidd rhwng cyllidwyr a chyrff y </a:t>
          </a:r>
          <a:r>
            <a:rPr lang="en-GB" sz="1100" b="0" kern="1200" dirty="0" err="1">
              <a:solidFill>
                <a:schemeClr val="tx1"/>
              </a:solidFill>
              <a:latin typeface="Arial" panose="020B0604020202020204" pitchFamily="34" charset="0"/>
              <a:ea typeface="Calibri" panose="020F0502020204030204" pitchFamily="34" charset="0"/>
              <a:cs typeface="Arial" panose="020B0604020202020204" pitchFamily="34" charset="0"/>
            </a:rPr>
            <a:t>trydedd</a:t>
          </a:r>
          <a:r>
            <a:rPr lang="en-GB" sz="1100" b="0" kern="1200" dirty="0">
              <a:solidFill>
                <a:schemeClr val="tx1"/>
              </a:solidFill>
              <a:latin typeface="Arial" panose="020B0604020202020204" pitchFamily="34" charset="0"/>
              <a:ea typeface="Calibri" panose="020F0502020204030204" pitchFamily="34" charset="0"/>
              <a:cs typeface="Arial" panose="020B0604020202020204" pitchFamily="34" charset="0"/>
            </a:rPr>
            <a:t> sector/</a:t>
          </a:r>
          <a:r>
            <a:rPr kumimoji="0" lang="en-US" altLang="en-US" sz="1100" b="0" i="0" u="none" strike="noStrike" kern="1200"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gwirfoddol sector.</a:t>
          </a:r>
          <a:r>
            <a:rPr kumimoji="0" lang="en-US" altLang="en-US" sz="1200" b="1" i="0" u="none" strike="noStrike" kern="1200"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100" b="0" i="0" u="none" strike="noStrike" kern="1200" cap="none" normalizeH="0" baseline="0" dirty="0">
            <a:ln>
              <a:noFill/>
            </a:ln>
            <a:solidFill>
              <a:schemeClr val="tx1"/>
            </a:solidFill>
            <a:effectLst/>
            <a:latin typeface="Arial" panose="020B0604020202020204" pitchFamily="34" charset="0"/>
            <a:cs typeface="Arial" panose="020B0604020202020204" pitchFamily="34" charset="0"/>
          </a:endParaRPr>
        </a:p>
      </dsp:txBody>
      <dsp:txXfrm>
        <a:off x="2934989" y="520118"/>
        <a:ext cx="1352947" cy="1339672"/>
      </dsp:txXfrm>
    </dsp:sp>
    <dsp:sp modelId="{9803F022-E64E-4286-9AA5-4DA2AD8FBADA}">
      <dsp:nvSpPr>
        <dsp:cNvPr id="0" name=""/>
        <dsp:cNvSpPr/>
      </dsp:nvSpPr>
      <dsp:spPr>
        <a:xfrm>
          <a:off x="4448840" y="1381860"/>
          <a:ext cx="1913357" cy="1898368"/>
        </a:xfrm>
        <a:prstGeom prst="ellipse">
          <a:avLst/>
        </a:prstGeom>
        <a:solidFill>
          <a:srgbClr val="FFE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ClrTx/>
            <a:buSzTx/>
            <a:buFontTx/>
            <a:buNone/>
          </a:pPr>
          <a:endParaRPr kumimoji="0" lang="en-US" altLang="en-US" sz="12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lvl="0" indent="0" algn="ctr" defTabSz="533400">
            <a:lnSpc>
              <a:spcPct val="90000"/>
            </a:lnSpc>
            <a:spcBef>
              <a:spcPct val="0"/>
            </a:spcBef>
            <a:spcAft>
              <a:spcPct val="35000"/>
            </a:spcAft>
            <a:buClrTx/>
            <a:buSzTx/>
            <a:buFontTx/>
            <a:buNone/>
          </a:pPr>
          <a:endParaRPr kumimoji="0" lang="en-US" altLang="en-US" sz="12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lvl="0" indent="0" algn="ctr" defTabSz="533400">
            <a:lnSpc>
              <a:spcPct val="90000"/>
            </a:lnSpc>
            <a:spcBef>
              <a:spcPct val="0"/>
            </a:spcBef>
            <a:spcAft>
              <a:spcPct val="35000"/>
            </a:spcAft>
            <a:buClrTx/>
            <a:buSzTx/>
            <a:buFontTx/>
            <a:buNone/>
          </a:pPr>
          <a:r>
            <a:rPr kumimoji="0" lang="en-US" altLang="en-US" sz="12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Gwerthfawrogi a Deilliannau</a:t>
          </a:r>
          <a:r>
            <a:rPr kumimoji="0" lang="en-US" altLang="en-US" sz="1100" b="0"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1000" b="0"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Sicrhau ein bod yn seilio ein penderfyniadau cyllido ar ystyriaeth eang o werthoedd a chanlyniadau cymdeithasol, amgylcheddol ac economaidd.</a:t>
          </a:r>
          <a:r>
            <a:rPr kumimoji="0" lang="en-US" altLang="en-US" sz="12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GB" sz="1100" kern="1200" dirty="0"/>
        </a:p>
      </dsp:txBody>
      <dsp:txXfrm>
        <a:off x="4729045" y="1659870"/>
        <a:ext cx="1352947" cy="1342348"/>
      </dsp:txXfrm>
    </dsp:sp>
    <dsp:sp modelId="{0D9C01E0-078A-4B00-8D5B-258ABB85EF6D}">
      <dsp:nvSpPr>
        <dsp:cNvPr id="0" name=""/>
        <dsp:cNvSpPr/>
      </dsp:nvSpPr>
      <dsp:spPr>
        <a:xfrm>
          <a:off x="3781634" y="3361132"/>
          <a:ext cx="1913357" cy="1898368"/>
        </a:xfrm>
        <a:prstGeom prst="ellipse">
          <a:avLst/>
        </a:prstGeom>
        <a:solidFill>
          <a:srgbClr val="B4C7E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ClrTx/>
            <a:buSzTx/>
            <a:buFontTx/>
            <a:buNone/>
          </a:pPr>
          <a:r>
            <a:rPr kumimoji="0" lang="en-US" altLang="en-US" sz="12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Sail ariannu briodol
</a:t>
          </a:r>
          <a:r>
            <a:rPr kumimoji="0" lang="en-US" altLang="en-US" sz="1000" b="0"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Sicrhau bod cyllidwyr yn ystyried yr holl opsiynau ac yn dewis y mecanwaith(au) priodol a fydd yn sicrhau canlyniadau y cytunir arnynt yn effeithiol trwy gydol y peri cyllidod.</a:t>
          </a:r>
          <a:endParaRPr lang="en-GB" sz="1000" b="0" kern="1200" dirty="0"/>
        </a:p>
      </dsp:txBody>
      <dsp:txXfrm>
        <a:off x="4061839" y="3639142"/>
        <a:ext cx="1352947" cy="1342348"/>
      </dsp:txXfrm>
    </dsp:sp>
    <dsp:sp modelId="{3A79A98C-E3C1-4E33-8FCB-117723B0FECF}">
      <dsp:nvSpPr>
        <dsp:cNvPr id="0" name=""/>
        <dsp:cNvSpPr/>
      </dsp:nvSpPr>
      <dsp:spPr>
        <a:xfrm>
          <a:off x="1449571" y="3300171"/>
          <a:ext cx="1913357" cy="1898368"/>
        </a:xfrm>
        <a:prstGeom prst="ellipse">
          <a:avLst/>
        </a:prstGeom>
        <a:solidFill>
          <a:srgbClr val="EDC1C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ClrTx/>
            <a:buSzTx/>
            <a:buFontTx/>
            <a:buNone/>
          </a:pPr>
          <a:endParaRPr kumimoji="0" lang="en-US" altLang="en-US" sz="12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lvl="0" indent="0" algn="ctr" defTabSz="533400">
            <a:lnSpc>
              <a:spcPct val="90000"/>
            </a:lnSpc>
            <a:spcBef>
              <a:spcPct val="0"/>
            </a:spcBef>
            <a:spcAft>
              <a:spcPct val="35000"/>
            </a:spcAft>
            <a:buClrTx/>
            <a:buSzTx/>
            <a:buFontTx/>
            <a:buNone/>
          </a:pPr>
          <a:r>
            <a:rPr kumimoji="0" lang="en-US" altLang="en-US" sz="12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Hyblygrwydd</a:t>
          </a:r>
        </a:p>
        <a:p>
          <a:pPr marL="0" lvl="0" indent="0" algn="ctr" defTabSz="533400">
            <a:lnSpc>
              <a:spcPct val="90000"/>
            </a:lnSpc>
            <a:spcBef>
              <a:spcPct val="0"/>
            </a:spcBef>
            <a:spcAft>
              <a:spcPct val="35000"/>
            </a:spcAft>
            <a:buClrTx/>
            <a:buSzTx/>
            <a:buFontTx/>
            <a:buNone/>
          </a:pPr>
          <a:r>
            <a:rPr kumimoji="0" lang="en-US" altLang="en-US" sz="1000" b="0"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Sicrhau, os yw tystiolaeth neu amgylchiadau'n cefnogi'r angen, gall </a:t>
          </a:r>
          <a:r>
            <a:rPr kumimoji="0" lang="en-US" altLang="en-US" sz="1000" b="0" i="0" u="none" strike="noStrike" kern="1200"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sefydliadau</a:t>
          </a:r>
          <a:r>
            <a:rPr kumimoji="0" lang="en-US" altLang="en-US" sz="1000" b="0"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1000" b="0" i="0" u="none" strike="noStrike" kern="1200"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cyllido</a:t>
          </a:r>
          <a:r>
            <a:rPr kumimoji="0" lang="en-US" altLang="en-US" sz="1000" b="0"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 sefydliadau sy'n cael eu hariannu awgrymu addasiadau ar gyfer cytundeb ar y cyd.</a:t>
          </a:r>
          <a:r>
            <a:rPr kumimoji="0" lang="en-US" altLang="en-US" sz="1200" b="0"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GB" sz="1100" b="0" kern="1200" dirty="0"/>
        </a:p>
      </dsp:txBody>
      <dsp:txXfrm>
        <a:off x="1729776" y="3578181"/>
        <a:ext cx="1352947" cy="1342348"/>
      </dsp:txXfrm>
    </dsp:sp>
    <dsp:sp modelId="{E123DF91-7030-4567-87E2-44F0F2A053CF}">
      <dsp:nvSpPr>
        <dsp:cNvPr id="0" name=""/>
        <dsp:cNvSpPr/>
      </dsp:nvSpPr>
      <dsp:spPr>
        <a:xfrm>
          <a:off x="913329" y="1338231"/>
          <a:ext cx="1914437" cy="1898088"/>
        </a:xfrm>
        <a:prstGeom prst="ellipse">
          <a:avLst/>
        </a:prstGeom>
        <a:solidFill>
          <a:srgbClr val="F8CBA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ClrTx/>
            <a:buSzTx/>
            <a:buFontTx/>
            <a:buNone/>
          </a:pPr>
          <a:r>
            <a:rPr kumimoji="0" lang="en-US" altLang="en-US" sz="12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Ecwiti</a:t>
          </a:r>
          <a:r>
            <a:rPr kumimoji="0" lang="en-US" altLang="en-US" sz="1200" b="0"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1100" b="0"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Sicrhau tegwch mynediad i bawb - creu amgylchedd ariannu sy'n gymesur, cael gwared ar rwystrau i gynhwysiant ac adeiladu cefnogaeth.</a:t>
          </a:r>
          <a:r>
            <a:rPr kumimoji="0" lang="en-US" altLang="en-US" sz="12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GB" sz="1100" kern="1200" dirty="0"/>
        </a:p>
      </dsp:txBody>
      <dsp:txXfrm>
        <a:off x="1193692" y="1616200"/>
        <a:ext cx="1353711" cy="13421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C0A137-63A9-4AC9-B00F-4A44392A9E58}">
      <dsp:nvSpPr>
        <dsp:cNvPr id="0" name=""/>
        <dsp:cNvSpPr/>
      </dsp:nvSpPr>
      <dsp:spPr>
        <a:xfrm>
          <a:off x="1502542" y="1138449"/>
          <a:ext cx="4350027" cy="4350027"/>
        </a:xfrm>
        <a:prstGeom prst="blockArc">
          <a:avLst>
            <a:gd name="adj1" fmla="val 12532957"/>
            <a:gd name="adj2" fmla="val 16093037"/>
            <a:gd name="adj3" fmla="val 4642"/>
          </a:avLst>
        </a:prstGeom>
        <a:noFill/>
        <a:ln>
          <a:noFill/>
        </a:ln>
        <a:effectLst/>
      </dsp:spPr>
      <dsp:style>
        <a:lnRef idx="0">
          <a:scrgbClr r="0" g="0" b="0"/>
        </a:lnRef>
        <a:fillRef idx="1">
          <a:scrgbClr r="0" g="0" b="0"/>
        </a:fillRef>
        <a:effectRef idx="0">
          <a:scrgbClr r="0" g="0" b="0"/>
        </a:effectRef>
        <a:fontRef idx="minor">
          <a:schemeClr val="lt1"/>
        </a:fontRef>
      </dsp:style>
    </dsp:sp>
    <dsp:sp modelId="{6F716774-C67A-495B-81DE-7469D1070213}">
      <dsp:nvSpPr>
        <dsp:cNvPr id="0" name=""/>
        <dsp:cNvSpPr/>
      </dsp:nvSpPr>
      <dsp:spPr>
        <a:xfrm>
          <a:off x="1709646" y="601782"/>
          <a:ext cx="4350027" cy="4350027"/>
        </a:xfrm>
        <a:prstGeom prst="blockArc">
          <a:avLst>
            <a:gd name="adj1" fmla="val 8147318"/>
            <a:gd name="adj2" fmla="val 11599281"/>
            <a:gd name="adj3" fmla="val 4642"/>
          </a:avLst>
        </a:prstGeom>
        <a:noFill/>
        <a:ln>
          <a:noFill/>
        </a:ln>
        <a:effectLst/>
      </dsp:spPr>
      <dsp:style>
        <a:lnRef idx="0">
          <a:scrgbClr r="0" g="0" b="0"/>
        </a:lnRef>
        <a:fillRef idx="1">
          <a:scrgbClr r="0" g="0" b="0"/>
        </a:fillRef>
        <a:effectRef idx="0">
          <a:scrgbClr r="0" g="0" b="0"/>
        </a:effectRef>
        <a:fontRef idx="minor">
          <a:schemeClr val="lt1"/>
        </a:fontRef>
      </dsp:style>
    </dsp:sp>
    <dsp:sp modelId="{6AC0358A-C2C4-4633-B8DC-1FBE447790BB}">
      <dsp:nvSpPr>
        <dsp:cNvPr id="0" name=""/>
        <dsp:cNvSpPr/>
      </dsp:nvSpPr>
      <dsp:spPr>
        <a:xfrm>
          <a:off x="1443426" y="370158"/>
          <a:ext cx="4350027" cy="4350027"/>
        </a:xfrm>
        <a:prstGeom prst="blockArc">
          <a:avLst>
            <a:gd name="adj1" fmla="val 3423326"/>
            <a:gd name="adj2" fmla="val 7575662"/>
            <a:gd name="adj3" fmla="val 4642"/>
          </a:avLst>
        </a:prstGeom>
        <a:noFill/>
        <a:ln>
          <a:noFill/>
        </a:ln>
        <a:effectLst/>
      </dsp:spPr>
      <dsp:style>
        <a:lnRef idx="0">
          <a:scrgbClr r="0" g="0" b="0"/>
        </a:lnRef>
        <a:fillRef idx="1">
          <a:scrgbClr r="0" g="0" b="0"/>
        </a:fillRef>
        <a:effectRef idx="0">
          <a:scrgbClr r="0" g="0" b="0"/>
        </a:effectRef>
        <a:fontRef idx="minor">
          <a:schemeClr val="lt1"/>
        </a:fontRef>
      </dsp:style>
    </dsp:sp>
    <dsp:sp modelId="{56770E93-6A2F-4167-8392-22DF2E199654}">
      <dsp:nvSpPr>
        <dsp:cNvPr id="0" name=""/>
        <dsp:cNvSpPr/>
      </dsp:nvSpPr>
      <dsp:spPr>
        <a:xfrm>
          <a:off x="1159684" y="590187"/>
          <a:ext cx="4350027" cy="4350027"/>
        </a:xfrm>
        <a:prstGeom prst="blockArc">
          <a:avLst>
            <a:gd name="adj1" fmla="val 20892501"/>
            <a:gd name="adj2" fmla="val 2841636"/>
            <a:gd name="adj3" fmla="val 4642"/>
          </a:avLst>
        </a:prstGeom>
        <a:noFill/>
        <a:ln>
          <a:noFill/>
        </a:ln>
        <a:effectLst/>
      </dsp:spPr>
      <dsp:style>
        <a:lnRef idx="0">
          <a:scrgbClr r="0" g="0" b="0"/>
        </a:lnRef>
        <a:fillRef idx="1">
          <a:scrgbClr r="0" g="0" b="0"/>
        </a:fillRef>
        <a:effectRef idx="0">
          <a:scrgbClr r="0" g="0" b="0"/>
        </a:effectRef>
        <a:fontRef idx="minor">
          <a:schemeClr val="lt1"/>
        </a:fontRef>
      </dsp:style>
    </dsp:sp>
    <dsp:sp modelId="{C4E388B7-008F-447D-8140-FB954EBCB4EF}">
      <dsp:nvSpPr>
        <dsp:cNvPr id="0" name=""/>
        <dsp:cNvSpPr/>
      </dsp:nvSpPr>
      <dsp:spPr>
        <a:xfrm>
          <a:off x="1355367" y="1137929"/>
          <a:ext cx="4350027" cy="4350027"/>
        </a:xfrm>
        <a:prstGeom prst="blockArc">
          <a:avLst>
            <a:gd name="adj1" fmla="val 16331232"/>
            <a:gd name="adj2" fmla="val 19948364"/>
            <a:gd name="adj3" fmla="val 4642"/>
          </a:avLst>
        </a:prstGeom>
        <a:noFill/>
        <a:ln>
          <a:noFill/>
        </a:ln>
        <a:effectLst/>
      </dsp:spPr>
      <dsp:style>
        <a:lnRef idx="0">
          <a:scrgbClr r="0" g="0" b="0"/>
        </a:lnRef>
        <a:fillRef idx="1">
          <a:scrgbClr r="0" g="0" b="0"/>
        </a:fillRef>
        <a:effectRef idx="0">
          <a:scrgbClr r="0" g="0" b="0"/>
        </a:effectRef>
        <a:fontRef idx="minor">
          <a:schemeClr val="lt1"/>
        </a:fontRef>
      </dsp:style>
    </dsp:sp>
    <dsp:sp modelId="{B5FEDF37-C9F6-4D15-8C07-0C3305DE2870}">
      <dsp:nvSpPr>
        <dsp:cNvPr id="0" name=""/>
        <dsp:cNvSpPr/>
      </dsp:nvSpPr>
      <dsp:spPr>
        <a:xfrm>
          <a:off x="2269958" y="1531858"/>
          <a:ext cx="2683010" cy="2624520"/>
        </a:xfrm>
        <a:prstGeom prst="ellipse">
          <a:avLst/>
        </a:prstGeom>
        <a:solidFill>
          <a:srgbClr val="E2F0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ClrTx/>
            <a:buSzTx/>
            <a:buFontTx/>
            <a:buNone/>
          </a:pPr>
          <a:r>
            <a:rPr kumimoji="0" lang="en-US" altLang="en-US" sz="16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Overarching Aim</a:t>
          </a:r>
          <a:endParaRPr kumimoji="0" lang="en-US" altLang="en-US" sz="1600" b="0" i="0" u="none" strike="noStrike" kern="1200" cap="none" normalizeH="0" baseline="0" dirty="0">
            <a:ln>
              <a:noFill/>
            </a:ln>
            <a:solidFill>
              <a:schemeClr val="tx1"/>
            </a:solidFill>
            <a:effectLst/>
            <a:latin typeface="Arial" panose="020B0604020202020204" pitchFamily="34" charset="0"/>
            <a:cs typeface="Arial" panose="020B0604020202020204" pitchFamily="34" charset="0"/>
          </a:endParaRPr>
        </a:p>
        <a:p>
          <a:pPr marL="0" lvl="0" indent="0" algn="ctr" defTabSz="711200">
            <a:lnSpc>
              <a:spcPct val="90000"/>
            </a:lnSpc>
            <a:spcBef>
              <a:spcPct val="0"/>
            </a:spcBef>
            <a:spcAft>
              <a:spcPct val="35000"/>
            </a:spcAft>
            <a:buClrTx/>
            <a:buSzTx/>
            <a:buFontTx/>
            <a:buNone/>
          </a:pPr>
          <a:r>
            <a:rPr kumimoji="0" lang="en-US" altLang="en-US" sz="1200" b="0"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How we can improve the design and delivery of funding programmes in Wales in order to have a greater impact.</a:t>
          </a:r>
          <a:endParaRPr lang="en-GB" sz="1200" b="0" kern="1200" dirty="0">
            <a:latin typeface="Arial" panose="020B0604020202020204" pitchFamily="34" charset="0"/>
            <a:cs typeface="Arial" panose="020B0604020202020204" pitchFamily="34" charset="0"/>
          </a:endParaRPr>
        </a:p>
      </dsp:txBody>
      <dsp:txXfrm>
        <a:off x="2662876" y="1916210"/>
        <a:ext cx="1897174" cy="1855816"/>
      </dsp:txXfrm>
    </dsp:sp>
    <dsp:sp modelId="{F0D587E6-CE99-4DB9-837D-C28F5E179A84}">
      <dsp:nvSpPr>
        <dsp:cNvPr id="0" name=""/>
        <dsp:cNvSpPr/>
      </dsp:nvSpPr>
      <dsp:spPr>
        <a:xfrm>
          <a:off x="2654784" y="242663"/>
          <a:ext cx="1913357" cy="1894582"/>
        </a:xfrm>
        <a:prstGeom prst="ellipse">
          <a:avLst/>
        </a:prstGeom>
        <a:solidFill>
          <a:srgbClr val="D9D9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ClrTx/>
            <a:buSzTx/>
            <a:buFontTx/>
            <a:buNone/>
          </a:pPr>
          <a:endParaRPr kumimoji="0" lang="en-US" altLang="en-US" sz="1200" b="1" i="0" u="none" strike="noStrike" kern="1200"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lvl="0" indent="0" algn="ctr" defTabSz="533400">
            <a:lnSpc>
              <a:spcPct val="90000"/>
            </a:lnSpc>
            <a:spcBef>
              <a:spcPct val="0"/>
            </a:spcBef>
            <a:spcAft>
              <a:spcPct val="35000"/>
            </a:spcAft>
            <a:buClrTx/>
            <a:buSzTx/>
            <a:buFontTx/>
            <a:buNone/>
          </a:pPr>
          <a:r>
            <a:rPr kumimoji="0" lang="en-US" altLang="en-US" sz="1200" b="1" i="0" u="none" strike="noStrike" kern="1200"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Early &amp; Continuous Dialogue</a:t>
          </a:r>
        </a:p>
        <a:p>
          <a:pPr marL="0" lvl="0" indent="0" algn="ctr" defTabSz="533400">
            <a:lnSpc>
              <a:spcPct val="90000"/>
            </a:lnSpc>
            <a:spcBef>
              <a:spcPct val="0"/>
            </a:spcBef>
            <a:spcAft>
              <a:spcPct val="35000"/>
            </a:spcAft>
            <a:buClrTx/>
            <a:buSzTx/>
            <a:buFontTx/>
            <a:buNone/>
          </a:pPr>
          <a:r>
            <a:rPr kumimoji="0" lang="en-US" altLang="en-US" sz="1100" b="0" i="0" u="none" strike="noStrike" kern="1200"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meaningful and regular engagement between funders and third/voluntary sector bodies.</a:t>
          </a:r>
          <a:r>
            <a:rPr kumimoji="0" lang="en-US" altLang="en-US" sz="1100" b="1" i="0" u="none" strike="noStrike" kern="1200"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100" b="0" i="0" u="none" strike="noStrike" kern="1200" cap="none" normalizeH="0" baseline="0" dirty="0">
            <a:ln>
              <a:noFill/>
            </a:ln>
            <a:solidFill>
              <a:schemeClr val="tx1"/>
            </a:solidFill>
            <a:effectLst/>
            <a:latin typeface="Arial" panose="020B0604020202020204" pitchFamily="34" charset="0"/>
            <a:cs typeface="Arial" panose="020B0604020202020204" pitchFamily="34" charset="0"/>
          </a:endParaRPr>
        </a:p>
      </dsp:txBody>
      <dsp:txXfrm>
        <a:off x="2934989" y="520118"/>
        <a:ext cx="1352947" cy="1339672"/>
      </dsp:txXfrm>
    </dsp:sp>
    <dsp:sp modelId="{9803F022-E64E-4286-9AA5-4DA2AD8FBADA}">
      <dsp:nvSpPr>
        <dsp:cNvPr id="0" name=""/>
        <dsp:cNvSpPr/>
      </dsp:nvSpPr>
      <dsp:spPr>
        <a:xfrm>
          <a:off x="4457721" y="1381860"/>
          <a:ext cx="1913357" cy="1898368"/>
        </a:xfrm>
        <a:prstGeom prst="ellipse">
          <a:avLst/>
        </a:prstGeom>
        <a:solidFill>
          <a:srgbClr val="FFE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ClrTx/>
            <a:buSzTx/>
            <a:buFontTx/>
            <a:buNone/>
          </a:pPr>
          <a:endParaRPr kumimoji="0" lang="en-US" altLang="en-US" sz="12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lvl="0" indent="0" algn="ctr" defTabSz="533400">
            <a:lnSpc>
              <a:spcPct val="90000"/>
            </a:lnSpc>
            <a:spcBef>
              <a:spcPct val="0"/>
            </a:spcBef>
            <a:spcAft>
              <a:spcPct val="35000"/>
            </a:spcAft>
            <a:buClrTx/>
            <a:buSzTx/>
            <a:buFontTx/>
            <a:buNone/>
          </a:pPr>
          <a:r>
            <a:rPr kumimoji="0" lang="en-US" altLang="en-US" sz="12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Valuing &amp; Outcomes</a:t>
          </a:r>
        </a:p>
        <a:p>
          <a:pPr marL="0" lvl="0" indent="0" algn="ctr" defTabSz="533400">
            <a:lnSpc>
              <a:spcPct val="90000"/>
            </a:lnSpc>
            <a:spcBef>
              <a:spcPct val="0"/>
            </a:spcBef>
            <a:spcAft>
              <a:spcPct val="35000"/>
            </a:spcAft>
            <a:buClrTx/>
            <a:buSzTx/>
            <a:buFontTx/>
            <a:buNone/>
          </a:pPr>
          <a:r>
            <a:rPr kumimoji="0" lang="en-US" altLang="en-US" sz="1100" b="0"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Ensure we are basing our funding decisions on a broad consideration of social, environmental and economic value and outcomes.</a:t>
          </a:r>
          <a:r>
            <a:rPr kumimoji="0" lang="en-US" altLang="en-US" sz="12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GB" sz="1100" kern="1200" dirty="0"/>
        </a:p>
      </dsp:txBody>
      <dsp:txXfrm>
        <a:off x="4737926" y="1659870"/>
        <a:ext cx="1352947" cy="1342348"/>
      </dsp:txXfrm>
    </dsp:sp>
    <dsp:sp modelId="{0D9C01E0-078A-4B00-8D5B-258ABB85EF6D}">
      <dsp:nvSpPr>
        <dsp:cNvPr id="0" name=""/>
        <dsp:cNvSpPr/>
      </dsp:nvSpPr>
      <dsp:spPr>
        <a:xfrm>
          <a:off x="3817141" y="3378891"/>
          <a:ext cx="1913357" cy="1898368"/>
        </a:xfrm>
        <a:prstGeom prst="ellipse">
          <a:avLst/>
        </a:prstGeom>
        <a:solidFill>
          <a:srgbClr val="B4C7E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ClrTx/>
            <a:buSzTx/>
            <a:buFontTx/>
            <a:buNone/>
          </a:pPr>
          <a:r>
            <a:rPr kumimoji="0" lang="en-US" altLang="en-US" sz="12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Appropriate Funding Basis</a:t>
          </a:r>
        </a:p>
        <a:p>
          <a:pPr marL="0" lvl="0" indent="0" algn="ctr" defTabSz="533400">
            <a:lnSpc>
              <a:spcPct val="90000"/>
            </a:lnSpc>
            <a:spcBef>
              <a:spcPct val="0"/>
            </a:spcBef>
            <a:spcAft>
              <a:spcPct val="35000"/>
            </a:spcAft>
            <a:buClrTx/>
            <a:buSzTx/>
            <a:buFontTx/>
            <a:buNone/>
          </a:pPr>
          <a:r>
            <a:rPr kumimoji="0" lang="en-US" altLang="en-US" sz="1100" b="0"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Ensure funders consider all options and choose the appropriate mechanism(s) that will effectively deliver agreed outcomes throughout the funding period.</a:t>
          </a:r>
          <a:endParaRPr lang="en-GB" sz="1100" b="0" kern="1200" dirty="0"/>
        </a:p>
      </dsp:txBody>
      <dsp:txXfrm>
        <a:off x="4097346" y="3656901"/>
        <a:ext cx="1352947" cy="1342348"/>
      </dsp:txXfrm>
    </dsp:sp>
    <dsp:sp modelId="{3A79A98C-E3C1-4E33-8FCB-117723B0FECF}">
      <dsp:nvSpPr>
        <dsp:cNvPr id="0" name=""/>
        <dsp:cNvSpPr/>
      </dsp:nvSpPr>
      <dsp:spPr>
        <a:xfrm>
          <a:off x="1405172" y="3309065"/>
          <a:ext cx="1913357" cy="1898368"/>
        </a:xfrm>
        <a:prstGeom prst="ellipse">
          <a:avLst/>
        </a:prstGeom>
        <a:solidFill>
          <a:srgbClr val="EDC1C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ClrTx/>
            <a:buSzTx/>
            <a:buFontTx/>
            <a:buNone/>
          </a:pPr>
          <a:endParaRPr kumimoji="0" lang="en-US" altLang="en-US" sz="12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lvl="0" indent="0" algn="ctr" defTabSz="533400">
            <a:lnSpc>
              <a:spcPct val="90000"/>
            </a:lnSpc>
            <a:spcBef>
              <a:spcPct val="0"/>
            </a:spcBef>
            <a:spcAft>
              <a:spcPct val="35000"/>
            </a:spcAft>
            <a:buClrTx/>
            <a:buSzTx/>
            <a:buFontTx/>
            <a:buNone/>
          </a:pPr>
          <a:r>
            <a:rPr kumimoji="0" lang="en-US" altLang="en-US" sz="12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Flexibility</a:t>
          </a:r>
        </a:p>
        <a:p>
          <a:pPr marL="0" lvl="0" indent="0" algn="ctr" defTabSz="533400">
            <a:lnSpc>
              <a:spcPct val="90000"/>
            </a:lnSpc>
            <a:spcBef>
              <a:spcPct val="0"/>
            </a:spcBef>
            <a:spcAft>
              <a:spcPct val="35000"/>
            </a:spcAft>
            <a:buClrTx/>
            <a:buSzTx/>
            <a:buFontTx/>
            <a:buNone/>
          </a:pPr>
          <a:r>
            <a:rPr kumimoji="0" lang="en-US" altLang="en-US" sz="1100" b="0"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Ensure that if evidence or circumstances support the need, both funder and funded organisations can suggest adjustments for joint agreement.
</a:t>
          </a:r>
          <a:endParaRPr lang="en-GB" sz="1100" b="0" kern="1200" dirty="0"/>
        </a:p>
      </dsp:txBody>
      <dsp:txXfrm>
        <a:off x="1685377" y="3587075"/>
        <a:ext cx="1352947" cy="1342348"/>
      </dsp:txXfrm>
    </dsp:sp>
    <dsp:sp modelId="{E123DF91-7030-4567-87E2-44F0F2A053CF}">
      <dsp:nvSpPr>
        <dsp:cNvPr id="0" name=""/>
        <dsp:cNvSpPr/>
      </dsp:nvSpPr>
      <dsp:spPr>
        <a:xfrm>
          <a:off x="860069" y="1338232"/>
          <a:ext cx="1914437" cy="1898088"/>
        </a:xfrm>
        <a:prstGeom prst="ellipse">
          <a:avLst/>
        </a:prstGeom>
        <a:solidFill>
          <a:srgbClr val="F8CBA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ClrTx/>
            <a:buSzTx/>
            <a:buFontTx/>
            <a:buNone/>
          </a:pPr>
          <a:r>
            <a:rPr kumimoji="0" lang="en-US" altLang="en-US" sz="12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Equity</a:t>
          </a:r>
        </a:p>
        <a:p>
          <a:pPr marL="0" lvl="0" indent="0" algn="ctr" defTabSz="533400">
            <a:lnSpc>
              <a:spcPct val="90000"/>
            </a:lnSpc>
            <a:spcBef>
              <a:spcPct val="0"/>
            </a:spcBef>
            <a:spcAft>
              <a:spcPct val="35000"/>
            </a:spcAft>
            <a:buClrTx/>
            <a:buSzTx/>
            <a:buFontTx/>
            <a:buNone/>
          </a:pPr>
          <a:r>
            <a:rPr kumimoji="0" lang="en-US" altLang="en-US" sz="1100" b="0"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Ensure fairness of access for all - creating a funding environment that is proportionate, remove barriers to inclusion and builds support.</a:t>
          </a:r>
          <a:r>
            <a:rPr kumimoji="0" lang="en-US" altLang="en-US" sz="1100" b="1" i="0" u="none" strike="noStrike" kern="1200"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GB" sz="1100" kern="1200" dirty="0"/>
        </a:p>
      </dsp:txBody>
      <dsp:txXfrm>
        <a:off x="1140432" y="1616201"/>
        <a:ext cx="1353711" cy="134215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3E06CD-86BC-07C7-9BEC-83096BE8E34E}"/>
              </a:ext>
            </a:extLst>
          </p:cNvPr>
          <p:cNvSpPr>
            <a:spLocks noGrp="1"/>
          </p:cNvSpPr>
          <p:nvPr>
            <p:ph type="hdr" sz="quarter"/>
          </p:nvPr>
        </p:nvSpPr>
        <p:spPr>
          <a:xfrm>
            <a:off x="0" y="0"/>
            <a:ext cx="2947035" cy="492082"/>
          </a:xfrm>
          <a:prstGeom prst="rect">
            <a:avLst/>
          </a:prstGeom>
        </p:spPr>
        <p:txBody>
          <a:bodyPr vert="horz" lIns="91440" tIns="45720" rIns="91440" bIns="45720" rtlCol="0"/>
          <a:lstStyle>
            <a:lvl1pPr algn="l">
              <a:defRPr sz="1200"/>
            </a:lvl1pPr>
          </a:lstStyle>
          <a:p>
            <a:r>
              <a:rPr lang="en-GB" dirty="0"/>
              <a:t>F&amp;C Code of Practice Review - new Principles</a:t>
            </a:r>
          </a:p>
        </p:txBody>
      </p:sp>
      <p:sp>
        <p:nvSpPr>
          <p:cNvPr id="3" name="Date Placeholder 2">
            <a:extLst>
              <a:ext uri="{FF2B5EF4-FFF2-40B4-BE49-F238E27FC236}">
                <a16:creationId xmlns:a16="http://schemas.microsoft.com/office/drawing/2014/main" id="{1CBC4C6E-F563-1F31-EFF1-61D6375A3AFF}"/>
              </a:ext>
            </a:extLst>
          </p:cNvPr>
          <p:cNvSpPr>
            <a:spLocks noGrp="1"/>
          </p:cNvSpPr>
          <p:nvPr>
            <p:ph type="dt" sz="quarter" idx="1"/>
          </p:nvPr>
        </p:nvSpPr>
        <p:spPr>
          <a:xfrm>
            <a:off x="3852241" y="0"/>
            <a:ext cx="2947035" cy="492082"/>
          </a:xfrm>
          <a:prstGeom prst="rect">
            <a:avLst/>
          </a:prstGeom>
        </p:spPr>
        <p:txBody>
          <a:bodyPr vert="horz" lIns="91440" tIns="45720" rIns="91440" bIns="45720" rtlCol="0"/>
          <a:lstStyle>
            <a:lvl1pPr algn="r">
              <a:defRPr sz="1200"/>
            </a:lvl1pPr>
          </a:lstStyle>
          <a:p>
            <a:fld id="{0C8F06B9-D1F0-46A1-B9D7-D24AC5F1315E}" type="datetimeFigureOut">
              <a:rPr lang="en-GB" smtClean="0"/>
              <a:t>21/04/2023</a:t>
            </a:fld>
            <a:endParaRPr lang="en-GB" dirty="0"/>
          </a:p>
        </p:txBody>
      </p:sp>
      <p:sp>
        <p:nvSpPr>
          <p:cNvPr id="4" name="Footer Placeholder 3">
            <a:extLst>
              <a:ext uri="{FF2B5EF4-FFF2-40B4-BE49-F238E27FC236}">
                <a16:creationId xmlns:a16="http://schemas.microsoft.com/office/drawing/2014/main" id="{D628812B-6307-C837-98AE-AE4B58E9B87C}"/>
              </a:ext>
            </a:extLst>
          </p:cNvPr>
          <p:cNvSpPr>
            <a:spLocks noGrp="1"/>
          </p:cNvSpPr>
          <p:nvPr>
            <p:ph type="ftr" sz="quarter" idx="2"/>
          </p:nvPr>
        </p:nvSpPr>
        <p:spPr>
          <a:xfrm>
            <a:off x="0" y="9315495"/>
            <a:ext cx="2947035" cy="492081"/>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6BEB59BB-4838-702E-A582-B5057D185FCC}"/>
              </a:ext>
            </a:extLst>
          </p:cNvPr>
          <p:cNvSpPr>
            <a:spLocks noGrp="1"/>
          </p:cNvSpPr>
          <p:nvPr>
            <p:ph type="sldNum" sz="quarter" idx="3"/>
          </p:nvPr>
        </p:nvSpPr>
        <p:spPr>
          <a:xfrm>
            <a:off x="3852241" y="9315495"/>
            <a:ext cx="2947035" cy="492081"/>
          </a:xfrm>
          <a:prstGeom prst="rect">
            <a:avLst/>
          </a:prstGeom>
        </p:spPr>
        <p:txBody>
          <a:bodyPr vert="horz" lIns="91440" tIns="45720" rIns="91440" bIns="45720" rtlCol="0" anchor="b"/>
          <a:lstStyle>
            <a:lvl1pPr algn="r">
              <a:defRPr sz="1200"/>
            </a:lvl1pPr>
          </a:lstStyle>
          <a:p>
            <a:fld id="{27D9AE00-C369-4A62-BFBE-C8329693DD24}" type="slidenum">
              <a:rPr lang="en-GB" smtClean="0"/>
              <a:t>‹#›</a:t>
            </a:fld>
            <a:endParaRPr lang="en-GB" dirty="0"/>
          </a:p>
        </p:txBody>
      </p:sp>
    </p:spTree>
    <p:extLst>
      <p:ext uri="{BB962C8B-B14F-4D97-AF65-F5344CB8AC3E}">
        <p14:creationId xmlns:p14="http://schemas.microsoft.com/office/powerpoint/2010/main" val="17462924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7035" cy="492082"/>
          </a:xfrm>
          <a:prstGeom prst="rect">
            <a:avLst/>
          </a:prstGeom>
        </p:spPr>
        <p:txBody>
          <a:bodyPr vert="horz" lIns="91440" tIns="45720" rIns="91440" bIns="45720" rtlCol="0"/>
          <a:lstStyle>
            <a:lvl1pPr algn="l">
              <a:defRPr sz="1200"/>
            </a:lvl1pPr>
          </a:lstStyle>
          <a:p>
            <a:r>
              <a:rPr lang="en-GB" dirty="0"/>
              <a:t>F&amp;C Code of Practice Review - new Principles</a:t>
            </a:r>
          </a:p>
        </p:txBody>
      </p:sp>
      <p:sp>
        <p:nvSpPr>
          <p:cNvPr id="3" name="Date Placeholder 2"/>
          <p:cNvSpPr>
            <a:spLocks noGrp="1"/>
          </p:cNvSpPr>
          <p:nvPr>
            <p:ph type="dt" idx="1"/>
          </p:nvPr>
        </p:nvSpPr>
        <p:spPr>
          <a:xfrm>
            <a:off x="3852241" y="0"/>
            <a:ext cx="2947035" cy="492082"/>
          </a:xfrm>
          <a:prstGeom prst="rect">
            <a:avLst/>
          </a:prstGeom>
        </p:spPr>
        <p:txBody>
          <a:bodyPr vert="horz" lIns="91440" tIns="45720" rIns="91440" bIns="45720" rtlCol="0"/>
          <a:lstStyle>
            <a:lvl1pPr algn="r">
              <a:defRPr sz="1200"/>
            </a:lvl1pPr>
          </a:lstStyle>
          <a:p>
            <a:fld id="{1A74CB0D-EE35-4676-B988-432634FF13FB}" type="datetimeFigureOut">
              <a:rPr lang="en-GB" smtClean="0"/>
              <a:t>21/04/2023</a:t>
            </a:fld>
            <a:endParaRPr lang="en-GB" dirty="0"/>
          </a:p>
        </p:txBody>
      </p:sp>
      <p:sp>
        <p:nvSpPr>
          <p:cNvPr id="4" name="Slide Image Placeholder 3"/>
          <p:cNvSpPr>
            <a:spLocks noGrp="1" noRot="1" noChangeAspect="1"/>
          </p:cNvSpPr>
          <p:nvPr>
            <p:ph type="sldImg" idx="2"/>
          </p:nvPr>
        </p:nvSpPr>
        <p:spPr>
          <a:xfrm>
            <a:off x="458788" y="1225550"/>
            <a:ext cx="5883275" cy="33099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085" y="4719895"/>
            <a:ext cx="5440680" cy="386173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15495"/>
            <a:ext cx="2947035" cy="49208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2241" y="9315495"/>
            <a:ext cx="2947035" cy="492081"/>
          </a:xfrm>
          <a:prstGeom prst="rect">
            <a:avLst/>
          </a:prstGeom>
        </p:spPr>
        <p:txBody>
          <a:bodyPr vert="horz" lIns="91440" tIns="45720" rIns="91440" bIns="45720" rtlCol="0" anchor="b"/>
          <a:lstStyle>
            <a:lvl1pPr algn="r">
              <a:defRPr sz="1200"/>
            </a:lvl1pPr>
          </a:lstStyle>
          <a:p>
            <a:fld id="{498CDB3B-6128-49D3-A76F-11CA3BD7E1C7}" type="slidenum">
              <a:rPr lang="en-GB" smtClean="0"/>
              <a:t>‹#›</a:t>
            </a:fld>
            <a:endParaRPr lang="en-GB" dirty="0"/>
          </a:p>
        </p:txBody>
      </p:sp>
    </p:spTree>
    <p:extLst>
      <p:ext uri="{BB962C8B-B14F-4D97-AF65-F5344CB8AC3E}">
        <p14:creationId xmlns:p14="http://schemas.microsoft.com/office/powerpoint/2010/main" val="197616036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1</a:t>
            </a:fld>
            <a:endParaRPr lang="en-GB" dirty="0"/>
          </a:p>
        </p:txBody>
      </p:sp>
    </p:spTree>
    <p:extLst>
      <p:ext uri="{BB962C8B-B14F-4D97-AF65-F5344CB8AC3E}">
        <p14:creationId xmlns:p14="http://schemas.microsoft.com/office/powerpoint/2010/main" val="900100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20</a:t>
            </a:fld>
            <a:endParaRPr lang="en-GB" dirty="0"/>
          </a:p>
        </p:txBody>
      </p:sp>
    </p:spTree>
    <p:extLst>
      <p:ext uri="{BB962C8B-B14F-4D97-AF65-F5344CB8AC3E}">
        <p14:creationId xmlns:p14="http://schemas.microsoft.com/office/powerpoint/2010/main" val="549574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2</a:t>
            </a:fld>
            <a:endParaRPr lang="en-GB" dirty="0"/>
          </a:p>
        </p:txBody>
      </p:sp>
    </p:spTree>
    <p:extLst>
      <p:ext uri="{BB962C8B-B14F-4D97-AF65-F5344CB8AC3E}">
        <p14:creationId xmlns:p14="http://schemas.microsoft.com/office/powerpoint/2010/main" val="3181065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3</a:t>
            </a:fld>
            <a:endParaRPr lang="en-GB" dirty="0"/>
          </a:p>
        </p:txBody>
      </p:sp>
    </p:spTree>
    <p:extLst>
      <p:ext uri="{BB962C8B-B14F-4D97-AF65-F5344CB8AC3E}">
        <p14:creationId xmlns:p14="http://schemas.microsoft.com/office/powerpoint/2010/main" val="2280194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4</a:t>
            </a:fld>
            <a:endParaRPr lang="en-GB" dirty="0"/>
          </a:p>
        </p:txBody>
      </p:sp>
    </p:spTree>
    <p:extLst>
      <p:ext uri="{BB962C8B-B14F-4D97-AF65-F5344CB8AC3E}">
        <p14:creationId xmlns:p14="http://schemas.microsoft.com/office/powerpoint/2010/main" val="1765979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5</a:t>
            </a:fld>
            <a:endParaRPr lang="en-GB" dirty="0"/>
          </a:p>
        </p:txBody>
      </p:sp>
    </p:spTree>
    <p:extLst>
      <p:ext uri="{BB962C8B-B14F-4D97-AF65-F5344CB8AC3E}">
        <p14:creationId xmlns:p14="http://schemas.microsoft.com/office/powerpoint/2010/main" val="3792408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6</a:t>
            </a:fld>
            <a:endParaRPr lang="en-GB" dirty="0"/>
          </a:p>
        </p:txBody>
      </p:sp>
    </p:spTree>
    <p:extLst>
      <p:ext uri="{BB962C8B-B14F-4D97-AF65-F5344CB8AC3E}">
        <p14:creationId xmlns:p14="http://schemas.microsoft.com/office/powerpoint/2010/main" val="3456475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7</a:t>
            </a:fld>
            <a:endParaRPr lang="en-GB" dirty="0"/>
          </a:p>
        </p:txBody>
      </p:sp>
    </p:spTree>
    <p:extLst>
      <p:ext uri="{BB962C8B-B14F-4D97-AF65-F5344CB8AC3E}">
        <p14:creationId xmlns:p14="http://schemas.microsoft.com/office/powerpoint/2010/main" val="902267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8</a:t>
            </a:fld>
            <a:endParaRPr lang="en-GB" dirty="0"/>
          </a:p>
        </p:txBody>
      </p:sp>
    </p:spTree>
    <p:extLst>
      <p:ext uri="{BB962C8B-B14F-4D97-AF65-F5344CB8AC3E}">
        <p14:creationId xmlns:p14="http://schemas.microsoft.com/office/powerpoint/2010/main" val="3909855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8CDB3B-6128-49D3-A76F-11CA3BD7E1C7}" type="slidenum">
              <a:rPr lang="en-GB" smtClean="0"/>
              <a:t>9</a:t>
            </a:fld>
            <a:endParaRPr lang="en-GB" dirty="0"/>
          </a:p>
        </p:txBody>
      </p:sp>
    </p:spTree>
    <p:extLst>
      <p:ext uri="{BB962C8B-B14F-4D97-AF65-F5344CB8AC3E}">
        <p14:creationId xmlns:p14="http://schemas.microsoft.com/office/powerpoint/2010/main" val="34690238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23159"/>
            <a:ext cx="9144000" cy="1086803"/>
          </a:xfrm>
        </p:spPr>
        <p:txBody>
          <a:bodyPr anchor="b">
            <a:normAutofit/>
          </a:bodyPr>
          <a:lstStyle>
            <a:lvl1pPr algn="ctr">
              <a:defRPr sz="480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793CA2DA-A022-4153-9330-7B9A81300F45}" type="datetime1">
              <a:rPr lang="en-GB" smtClean="0"/>
              <a:t>21/04/2023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AAF0CEA-B6E4-4B36-997F-98A93A01189D}" type="slidenum">
              <a:rPr lang="en-GB" smtClean="0"/>
              <a:t>‹#›</a:t>
            </a:fld>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4704" y="0"/>
            <a:ext cx="1438656" cy="1691640"/>
          </a:xfrm>
          <a:prstGeom prst="rect">
            <a:avLst/>
          </a:prstGeom>
        </p:spPr>
      </p:pic>
    </p:spTree>
    <p:extLst>
      <p:ext uri="{BB962C8B-B14F-4D97-AF65-F5344CB8AC3E}">
        <p14:creationId xmlns:p14="http://schemas.microsoft.com/office/powerpoint/2010/main" val="94039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688837AA-FD40-4EBF-9A94-BB80204E6904}" type="datetime1">
              <a:rPr lang="en-GB" smtClean="0"/>
              <a:t>21/04/2023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AAF0CEA-B6E4-4B36-997F-98A93A01189D}" type="slidenum">
              <a:rPr lang="en-GB" smtClean="0"/>
              <a:t>‹#›</a:t>
            </a:fld>
            <a:endParaRPr lang="en-GB" dirty="0"/>
          </a:p>
        </p:txBody>
      </p:sp>
    </p:spTree>
    <p:extLst>
      <p:ext uri="{BB962C8B-B14F-4D97-AF65-F5344CB8AC3E}">
        <p14:creationId xmlns:p14="http://schemas.microsoft.com/office/powerpoint/2010/main" val="861444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a14:imgEffect>
                  </a14:imgLayer>
                </a14:imgProps>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24000" y="2423159"/>
            <a:ext cx="9144000" cy="1086803"/>
          </a:xfrm>
        </p:spPr>
        <p:txBody>
          <a:bodyPr anchor="b">
            <a:normAutofit/>
          </a:bodyPr>
          <a:lstStyle>
            <a:lvl1pPr algn="ctr">
              <a:defRPr sz="4800">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lvl1pPr>
              <a:defRPr>
                <a:solidFill>
                  <a:schemeClr val="bg1"/>
                </a:solidFill>
              </a:defRPr>
            </a:lvl1pPr>
          </a:lstStyle>
          <a:p>
            <a:fld id="{53A41CA1-0999-4BC3-B3F3-77BA3E92A520}" type="datetime1">
              <a:rPr lang="en-GB" smtClean="0"/>
              <a:t>21/04/2023</a:t>
            </a:fld>
            <a:endParaRPr lang="en-GB"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AAF0CEA-B6E4-4B36-997F-98A93A01189D}" type="slidenum">
              <a:rPr lang="en-GB" smtClean="0"/>
              <a:pPr/>
              <a:t>‹#›</a:t>
            </a:fld>
            <a:endParaRPr lang="en-GB" dirty="0"/>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204704" y="0"/>
            <a:ext cx="1438656" cy="1693299"/>
          </a:xfrm>
          <a:prstGeom prst="rect">
            <a:avLst/>
          </a:prstGeom>
        </p:spPr>
      </p:pic>
    </p:spTree>
    <p:extLst>
      <p:ext uri="{BB962C8B-B14F-4D97-AF65-F5344CB8AC3E}">
        <p14:creationId xmlns:p14="http://schemas.microsoft.com/office/powerpoint/2010/main" val="3055053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lvl1pPr>
              <a:defRPr>
                <a:solidFill>
                  <a:schemeClr val="bg1"/>
                </a:solidFill>
              </a:defRPr>
            </a:lvl1pPr>
          </a:lstStyle>
          <a:p>
            <a:fld id="{2CF7C002-413F-464F-B27F-6A9CCFF25FDE}" type="datetime1">
              <a:rPr lang="en-GB" smtClean="0"/>
              <a:t>21/04/2023</a:t>
            </a:fld>
            <a:endParaRPr lang="en-GB"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AAF0CEA-B6E4-4B36-997F-98A93A01189D}" type="slidenum">
              <a:rPr lang="en-GB" smtClean="0"/>
              <a:pPr/>
              <a:t>‹#›</a:t>
            </a:fld>
            <a:endParaRPr lang="en-GB" dirty="0"/>
          </a:p>
        </p:txBody>
      </p:sp>
    </p:spTree>
    <p:extLst>
      <p:ext uri="{BB962C8B-B14F-4D97-AF65-F5344CB8AC3E}">
        <p14:creationId xmlns:p14="http://schemas.microsoft.com/office/powerpoint/2010/main" val="136691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0"/>
            <a:ext cx="12192000" cy="6904920"/>
          </a:xfrm>
          <a:prstGeom prst="rect">
            <a:avLst/>
          </a:prstGeom>
        </p:spPr>
      </p:pic>
      <p:sp>
        <p:nvSpPr>
          <p:cNvPr id="2" name="Title 1"/>
          <p:cNvSpPr>
            <a:spLocks noGrp="1"/>
          </p:cNvSpPr>
          <p:nvPr>
            <p:ph type="ctrTitle"/>
          </p:nvPr>
        </p:nvSpPr>
        <p:spPr>
          <a:xfrm>
            <a:off x="1524000" y="2423159"/>
            <a:ext cx="9144000" cy="1086803"/>
          </a:xfrm>
        </p:spPr>
        <p:txBody>
          <a:bodyPr anchor="b">
            <a:normAutofit/>
          </a:bodyPr>
          <a:lstStyle>
            <a:lvl1pPr algn="ctr">
              <a:defRPr sz="4800">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lvl1pPr>
              <a:defRPr>
                <a:solidFill>
                  <a:schemeClr val="bg1"/>
                </a:solidFill>
              </a:defRPr>
            </a:lvl1pPr>
          </a:lstStyle>
          <a:p>
            <a:fld id="{17D6AB47-DFFB-4FAB-9846-F647E45B6473}" type="datetime1">
              <a:rPr lang="en-GB" smtClean="0"/>
              <a:t>21/04/2023</a:t>
            </a:fld>
            <a:endParaRPr lang="en-GB"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AAF0CEA-B6E4-4B36-997F-98A93A01189D}" type="slidenum">
              <a:rPr lang="en-GB" smtClean="0"/>
              <a:pPr/>
              <a:t>‹#›</a:t>
            </a:fld>
            <a:endParaRPr lang="en-GB"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04704" y="0"/>
            <a:ext cx="1438656" cy="1693299"/>
          </a:xfrm>
          <a:prstGeom prst="rect">
            <a:avLst/>
          </a:prstGeom>
        </p:spPr>
      </p:pic>
    </p:spTree>
    <p:extLst>
      <p:ext uri="{BB962C8B-B14F-4D97-AF65-F5344CB8AC3E}">
        <p14:creationId xmlns:p14="http://schemas.microsoft.com/office/powerpoint/2010/main" val="2614558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stretch>
            <a:fillRect/>
          </a:stretch>
        </p:blipFill>
        <p:spPr>
          <a:xfrm>
            <a:off x="0" y="0"/>
            <a:ext cx="12192000" cy="6904920"/>
          </a:xfrm>
          <a:prstGeom prst="rect">
            <a:avLst/>
          </a:prstGeom>
        </p:spPr>
      </p:pic>
      <p:sp>
        <p:nvSpPr>
          <p:cNvPr id="2" name="Title 1"/>
          <p:cNvSpPr>
            <a:spLocks noGrp="1"/>
          </p:cNvSpPr>
          <p:nvPr>
            <p:ph type="title"/>
          </p:nvPr>
        </p:nvSpPr>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lvl1pPr>
              <a:defRPr>
                <a:solidFill>
                  <a:schemeClr val="bg1"/>
                </a:solidFill>
              </a:defRPr>
            </a:lvl1pPr>
          </a:lstStyle>
          <a:p>
            <a:fld id="{4AE2803E-B85A-474D-9EA8-C852F428A5BD}" type="datetime1">
              <a:rPr lang="en-GB" smtClean="0"/>
              <a:t>21/04/2023</a:t>
            </a:fld>
            <a:endParaRPr lang="en-GB"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AAF0CEA-B6E4-4B36-997F-98A93A01189D}" type="slidenum">
              <a:rPr lang="en-GB" smtClean="0"/>
              <a:pPr/>
              <a:t>‹#›</a:t>
            </a:fld>
            <a:endParaRPr lang="en-GB" dirty="0"/>
          </a:p>
        </p:txBody>
      </p:sp>
    </p:spTree>
    <p:extLst>
      <p:ext uri="{BB962C8B-B14F-4D97-AF65-F5344CB8AC3E}">
        <p14:creationId xmlns:p14="http://schemas.microsoft.com/office/powerpoint/2010/main" val="1733120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FD6BA-1166-BDAF-2C72-A847CB55D8E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3E48206-D6EA-2DDF-EFE2-EFE39D3A5DE0}"/>
              </a:ext>
            </a:extLst>
          </p:cNvPr>
          <p:cNvSpPr>
            <a:spLocks noGrp="1"/>
          </p:cNvSpPr>
          <p:nvPr>
            <p:ph type="dt" sz="half" idx="10"/>
          </p:nvPr>
        </p:nvSpPr>
        <p:spPr/>
        <p:txBody>
          <a:bodyPr/>
          <a:lstStyle/>
          <a:p>
            <a:fld id="{AEA58220-DBEF-48C0-8999-20516D85517A}" type="datetime1">
              <a:rPr lang="en-GB" smtClean="0"/>
              <a:t>21/04/2023</a:t>
            </a:fld>
            <a:endParaRPr lang="en-GB" dirty="0"/>
          </a:p>
        </p:txBody>
      </p:sp>
      <p:sp>
        <p:nvSpPr>
          <p:cNvPr id="4" name="Footer Placeholder 3">
            <a:extLst>
              <a:ext uri="{FF2B5EF4-FFF2-40B4-BE49-F238E27FC236}">
                <a16:creationId xmlns:a16="http://schemas.microsoft.com/office/drawing/2014/main" id="{0CEC1537-FBB6-894C-B09D-10728FA489B4}"/>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6F48461-E104-F3E3-A0D2-3B7F7DEA4067}"/>
              </a:ext>
            </a:extLst>
          </p:cNvPr>
          <p:cNvSpPr>
            <a:spLocks noGrp="1"/>
          </p:cNvSpPr>
          <p:nvPr>
            <p:ph type="sldNum" sz="quarter" idx="12"/>
          </p:nvPr>
        </p:nvSpPr>
        <p:spPr/>
        <p:txBody>
          <a:bodyPr/>
          <a:lstStyle/>
          <a:p>
            <a:fld id="{EAAF0CEA-B6E4-4B36-997F-98A93A01189D}" type="slidenum">
              <a:rPr lang="en-GB" smtClean="0"/>
              <a:t>‹#›</a:t>
            </a:fld>
            <a:endParaRPr lang="en-GB" dirty="0"/>
          </a:p>
        </p:txBody>
      </p:sp>
    </p:spTree>
    <p:extLst>
      <p:ext uri="{BB962C8B-B14F-4D97-AF65-F5344CB8AC3E}">
        <p14:creationId xmlns:p14="http://schemas.microsoft.com/office/powerpoint/2010/main" val="3330444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33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A58220-DBEF-48C0-8999-20516D85517A}" type="datetime1">
              <a:rPr lang="en-GB" smtClean="0"/>
              <a:t>21/04/2023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AF0CEA-B6E4-4B36-997F-98A93A01189D}" type="slidenum">
              <a:rPr lang="en-GB" smtClean="0"/>
              <a:t>‹#›</a:t>
            </a:fld>
            <a:endParaRPr lang="en-GB" dirty="0"/>
          </a:p>
        </p:txBody>
      </p:sp>
      <p:sp>
        <p:nvSpPr>
          <p:cNvPr id="7" name="TextBox 6">
            <a:extLst>
              <a:ext uri="{FF2B5EF4-FFF2-40B4-BE49-F238E27FC236}">
                <a16:creationId xmlns:a16="http://schemas.microsoft.com/office/drawing/2014/main" id="{4982D403-927C-4CCF-FA82-2E4F867BA246}"/>
              </a:ext>
            </a:extLst>
          </p:cNvPr>
          <p:cNvSpPr txBox="1"/>
          <p:nvPr userDrawn="1"/>
        </p:nvSpPr>
        <p:spPr>
          <a:xfrm rot="20036713">
            <a:off x="-507438" y="415833"/>
            <a:ext cx="4340773" cy="1938992"/>
          </a:xfrm>
          <a:prstGeom prst="rect">
            <a:avLst/>
          </a:prstGeom>
          <a:noFill/>
        </p:spPr>
        <p:txBody>
          <a:bodyPr wrap="square" rtlCol="0">
            <a:spAutoFit/>
          </a:bodyPr>
          <a:lstStyle/>
          <a:p>
            <a:pPr algn="ctr"/>
            <a:r>
              <a:rPr lang="en-GB" sz="6000" dirty="0">
                <a:solidFill>
                  <a:schemeClr val="tx1"/>
                </a:solidFill>
              </a:rPr>
              <a:t>Draft</a:t>
            </a:r>
            <a:br>
              <a:rPr lang="en-GB" sz="6000" dirty="0">
                <a:solidFill>
                  <a:schemeClr val="tx1"/>
                </a:solidFill>
              </a:rPr>
            </a:br>
            <a:endParaRPr lang="en-GB" sz="6000" dirty="0">
              <a:solidFill>
                <a:schemeClr val="tx1"/>
              </a:solidFill>
            </a:endParaRPr>
          </a:p>
        </p:txBody>
      </p:sp>
    </p:spTree>
    <p:extLst>
      <p:ext uri="{BB962C8B-B14F-4D97-AF65-F5344CB8AC3E}">
        <p14:creationId xmlns:p14="http://schemas.microsoft.com/office/powerpoint/2010/main" val="1662103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ftr="0" dt="0"/>
  <p:txStyles>
    <p:titleStyle>
      <a:lvl1pPr marL="0" marR="0" indent="0" algn="l" defTabSz="914400" rtl="0" eaLnBrk="1" fontAlgn="auto" latinLnBrk="0" hangingPunct="1">
        <a:lnSpc>
          <a:spcPct val="90000"/>
        </a:lnSpc>
        <a:spcBef>
          <a:spcPct val="0"/>
        </a:spcBef>
        <a:spcAft>
          <a:spcPts val="0"/>
        </a:spcAft>
        <a:buClrTx/>
        <a:buSzTx/>
        <a:buFontTx/>
        <a:buNone/>
        <a:tabLst/>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mailto:thirdsectorqueries@gov.uk"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3A2797C-767B-17F2-7CB2-0DEA3FA40BC3}"/>
              </a:ext>
            </a:extLst>
          </p:cNvPr>
          <p:cNvSpPr>
            <a:spLocks noGrp="1"/>
          </p:cNvSpPr>
          <p:nvPr>
            <p:ph type="sldNum" sz="quarter" idx="12"/>
          </p:nvPr>
        </p:nvSpPr>
        <p:spPr/>
        <p:txBody>
          <a:bodyPr/>
          <a:lstStyle/>
          <a:p>
            <a:fld id="{EAAF0CEA-B6E4-4B36-997F-98A93A01189D}" type="slidenum">
              <a:rPr lang="en-GB" smtClean="0"/>
              <a:pPr/>
              <a:t>1</a:t>
            </a:fld>
            <a:endParaRPr lang="en-GB" dirty="0"/>
          </a:p>
        </p:txBody>
      </p:sp>
      <p:graphicFrame>
        <p:nvGraphicFramePr>
          <p:cNvPr id="5" name="Table 5">
            <a:extLst>
              <a:ext uri="{FF2B5EF4-FFF2-40B4-BE49-F238E27FC236}">
                <a16:creationId xmlns:a16="http://schemas.microsoft.com/office/drawing/2014/main" id="{A5075B53-C899-4B86-3071-7439120F9E84}"/>
              </a:ext>
            </a:extLst>
          </p:cNvPr>
          <p:cNvGraphicFramePr>
            <a:graphicFrameLocks noGrp="1"/>
          </p:cNvGraphicFramePr>
          <p:nvPr>
            <p:extLst>
              <p:ext uri="{D42A27DB-BD31-4B8C-83A1-F6EECF244321}">
                <p14:modId xmlns:p14="http://schemas.microsoft.com/office/powerpoint/2010/main" val="2457793139"/>
              </p:ext>
            </p:extLst>
          </p:nvPr>
        </p:nvGraphicFramePr>
        <p:xfrm>
          <a:off x="348792" y="136525"/>
          <a:ext cx="9877683" cy="6434237"/>
        </p:xfrm>
        <a:graphic>
          <a:graphicData uri="http://schemas.openxmlformats.org/drawingml/2006/table">
            <a:tbl>
              <a:tblPr firstRow="1" bandRow="1">
                <a:tableStyleId>{5C22544A-7EE6-4342-B048-85BDC9FD1C3A}</a:tableStyleId>
              </a:tblPr>
              <a:tblGrid>
                <a:gridCol w="4888404">
                  <a:extLst>
                    <a:ext uri="{9D8B030D-6E8A-4147-A177-3AD203B41FA5}">
                      <a16:colId xmlns:a16="http://schemas.microsoft.com/office/drawing/2014/main" val="2947318790"/>
                    </a:ext>
                  </a:extLst>
                </a:gridCol>
                <a:gridCol w="208280">
                  <a:extLst>
                    <a:ext uri="{9D8B030D-6E8A-4147-A177-3AD203B41FA5}">
                      <a16:colId xmlns:a16="http://schemas.microsoft.com/office/drawing/2014/main" val="3828485163"/>
                    </a:ext>
                  </a:extLst>
                </a:gridCol>
                <a:gridCol w="4780999">
                  <a:extLst>
                    <a:ext uri="{9D8B030D-6E8A-4147-A177-3AD203B41FA5}">
                      <a16:colId xmlns:a16="http://schemas.microsoft.com/office/drawing/2014/main" val="1248033632"/>
                    </a:ext>
                  </a:extLst>
                </a:gridCol>
              </a:tblGrid>
              <a:tr h="860614">
                <a:tc>
                  <a:txBody>
                    <a:bodyPr/>
                    <a:lstStyle/>
                    <a:p>
                      <a:pPr algn="ctr"/>
                      <a:endParaRPr lang="en-GB" sz="2600" dirty="0">
                        <a:solidFill>
                          <a:schemeClr val="bg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GB" sz="26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GB" sz="26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06552371"/>
                  </a:ext>
                </a:extLst>
              </a:tr>
              <a:tr h="55736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4400" dirty="0">
                        <a:solidFill>
                          <a:schemeClr val="bg1"/>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4400" dirty="0">
                          <a:solidFill>
                            <a:schemeClr val="bg1"/>
                          </a:solidFill>
                          <a:latin typeface="Arial" panose="020B0604020202020204" pitchFamily="34" charset="0"/>
                          <a:cs typeface="Arial" panose="020B0604020202020204" pitchFamily="34" charset="0"/>
                        </a:rPr>
                        <a:t>Funding &amp; Compliance</a:t>
                      </a:r>
                      <a:br>
                        <a:rPr lang="en-GB" sz="4400" dirty="0">
                          <a:solidFill>
                            <a:schemeClr val="bg1"/>
                          </a:solidFill>
                          <a:latin typeface="Arial" panose="020B0604020202020204" pitchFamily="34" charset="0"/>
                          <a:cs typeface="Arial" panose="020B0604020202020204" pitchFamily="34" charset="0"/>
                        </a:rPr>
                      </a:br>
                      <a:br>
                        <a:rPr lang="en-GB" sz="4400" dirty="0">
                          <a:solidFill>
                            <a:schemeClr val="bg1"/>
                          </a:solidFill>
                          <a:latin typeface="Arial" panose="020B0604020202020204" pitchFamily="34" charset="0"/>
                          <a:cs typeface="Arial" panose="020B0604020202020204" pitchFamily="34" charset="0"/>
                        </a:rPr>
                      </a:br>
                      <a:r>
                        <a:rPr lang="en-GB" sz="4400" dirty="0">
                          <a:solidFill>
                            <a:schemeClr val="bg1"/>
                          </a:solidFill>
                          <a:latin typeface="Arial" panose="020B0604020202020204" pitchFamily="34" charset="0"/>
                          <a:cs typeface="Arial" panose="020B0604020202020204" pitchFamily="34" charset="0"/>
                        </a:rPr>
                        <a:t>Code of Practice Review</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just"/>
                      <a:endParaRPr lang="en-GB"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lang="en-GB" sz="4400" dirty="0">
                        <a:latin typeface="Arial" panose="020B0604020202020204" pitchFamily="34" charset="0"/>
                        <a:cs typeface="Arial" panose="020B0604020202020204" pitchFamily="34" charset="0"/>
                      </a:endParaRPr>
                    </a:p>
                    <a:p>
                      <a:pPr algn="ctr"/>
                      <a:r>
                        <a:rPr lang="en-GB" sz="4400" dirty="0">
                          <a:latin typeface="Arial" panose="020B0604020202020204" pitchFamily="34" charset="0"/>
                          <a:cs typeface="Arial" panose="020B0604020202020204" pitchFamily="34" charset="0"/>
                        </a:rPr>
                        <a:t>Cyllid a Chydymffurfio</a:t>
                      </a:r>
                      <a:br>
                        <a:rPr lang="en-GB" sz="4400" dirty="0">
                          <a:latin typeface="Arial" panose="020B0604020202020204" pitchFamily="34" charset="0"/>
                          <a:cs typeface="Arial" panose="020B0604020202020204" pitchFamily="34" charset="0"/>
                        </a:rPr>
                      </a:br>
                      <a:br>
                        <a:rPr lang="en-GB" sz="4400" dirty="0">
                          <a:latin typeface="Arial" panose="020B0604020202020204" pitchFamily="34" charset="0"/>
                          <a:cs typeface="Arial" panose="020B0604020202020204" pitchFamily="34" charset="0"/>
                        </a:rPr>
                      </a:br>
                      <a:r>
                        <a:rPr lang="en-GB" sz="4400" dirty="0" err="1">
                          <a:latin typeface="Arial" panose="020B0604020202020204" pitchFamily="34" charset="0"/>
                          <a:cs typeface="Arial" panose="020B0604020202020204" pitchFamily="34" charset="0"/>
                        </a:rPr>
                        <a:t>Adolygu’r</a:t>
                      </a:r>
                      <a:r>
                        <a:rPr lang="en-GB" sz="4400" dirty="0">
                          <a:latin typeface="Arial" panose="020B0604020202020204" pitchFamily="34" charset="0"/>
                          <a:cs typeface="Arial" panose="020B0604020202020204" pitchFamily="34" charset="0"/>
                        </a:rPr>
                        <a:t> Cod Ymarfer</a:t>
                      </a:r>
                      <a:endParaRPr lang="en-GB" sz="4400" dirty="0">
                        <a:solidFill>
                          <a:schemeClr val="bg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60266868"/>
                  </a:ext>
                </a:extLst>
              </a:tr>
            </a:tbl>
          </a:graphicData>
        </a:graphic>
      </p:graphicFrame>
    </p:spTree>
    <p:extLst>
      <p:ext uri="{BB962C8B-B14F-4D97-AF65-F5344CB8AC3E}">
        <p14:creationId xmlns:p14="http://schemas.microsoft.com/office/powerpoint/2010/main" val="2066823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E728BAF4-52D2-4EEE-D18F-647D598D4E72}"/>
              </a:ext>
            </a:extLst>
          </p:cNvPr>
          <p:cNvSpPr>
            <a:spLocks noGrp="1"/>
          </p:cNvSpPr>
          <p:nvPr>
            <p:ph type="subTitle" idx="1"/>
          </p:nvPr>
        </p:nvSpPr>
        <p:spPr>
          <a:xfrm>
            <a:off x="209006" y="3088397"/>
            <a:ext cx="10458994" cy="3557500"/>
          </a:xfrm>
          <a:solidFill>
            <a:schemeClr val="bg2"/>
          </a:solidFill>
        </p:spPr>
        <p:txBody>
          <a:bodyPr>
            <a:normAutofit/>
          </a:bodyPr>
          <a:lstStyle/>
          <a:p>
            <a:endParaRPr lang="en-GB" dirty="0"/>
          </a:p>
        </p:txBody>
      </p:sp>
      <p:sp>
        <p:nvSpPr>
          <p:cNvPr id="12" name="Oval 11">
            <a:extLst>
              <a:ext uri="{FF2B5EF4-FFF2-40B4-BE49-F238E27FC236}">
                <a16:creationId xmlns:a16="http://schemas.microsoft.com/office/drawing/2014/main" id="{0D9AAB8D-951F-0CD0-1846-E171F3E246C4}"/>
              </a:ext>
            </a:extLst>
          </p:cNvPr>
          <p:cNvSpPr/>
          <p:nvPr/>
        </p:nvSpPr>
        <p:spPr>
          <a:xfrm>
            <a:off x="8699" y="11508"/>
            <a:ext cx="3108960" cy="2804152"/>
          </a:xfrm>
          <a:prstGeom prst="ellipse">
            <a:avLst/>
          </a:prstGeom>
          <a:solidFill>
            <a:schemeClr val="accent6">
              <a:lumMod val="20000"/>
              <a:lumOff val="80000"/>
            </a:schemeClr>
          </a:solidFill>
          <a:ln>
            <a:solidFill>
              <a:schemeClr val="bg1"/>
            </a:solidFill>
          </a:ln>
          <a:effectLst>
            <a:outerShdw blurRad="50800" dist="50800" dir="5400000" algn="ctr" rotWithShape="0">
              <a:srgbClr val="000000">
                <a:alpha val="0"/>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24" name="Text Box 16">
            <a:extLst>
              <a:ext uri="{FF2B5EF4-FFF2-40B4-BE49-F238E27FC236}">
                <a16:creationId xmlns:a16="http://schemas.microsoft.com/office/drawing/2014/main" id="{F0F59B8D-CACB-9838-BD12-39863AFC5D22}"/>
              </a:ext>
            </a:extLst>
          </p:cNvPr>
          <p:cNvSpPr txBox="1">
            <a:spLocks noChangeArrowheads="1"/>
          </p:cNvSpPr>
          <p:nvPr/>
        </p:nvSpPr>
        <p:spPr bwMode="auto">
          <a:xfrm>
            <a:off x="396445" y="613962"/>
            <a:ext cx="2285790" cy="1716524"/>
          </a:xfrm>
          <a:prstGeom prst="rect">
            <a:avLst/>
          </a:prstGeom>
          <a:solidFill>
            <a:srgbClr val="E2EF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Overarching Aim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How we can improve the design and delivery of funding programmes in Wales in order to have a greater impact</a:t>
            </a: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5" name="Rectangle 19">
            <a:extLst>
              <a:ext uri="{FF2B5EF4-FFF2-40B4-BE49-F238E27FC236}">
                <a16:creationId xmlns:a16="http://schemas.microsoft.com/office/drawing/2014/main" id="{E7B7A589-F422-EE76-2F81-35229DE420E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26" name="Slide Number Placeholder 25">
            <a:extLst>
              <a:ext uri="{FF2B5EF4-FFF2-40B4-BE49-F238E27FC236}">
                <a16:creationId xmlns:a16="http://schemas.microsoft.com/office/drawing/2014/main" id="{9F5453D2-3A38-268E-54C7-67A28CE6C6AE}"/>
              </a:ext>
            </a:extLst>
          </p:cNvPr>
          <p:cNvSpPr>
            <a:spLocks noGrp="1"/>
          </p:cNvSpPr>
          <p:nvPr>
            <p:ph type="sldNum" sz="quarter" idx="12"/>
          </p:nvPr>
        </p:nvSpPr>
        <p:spPr/>
        <p:txBody>
          <a:bodyPr/>
          <a:lstStyle/>
          <a:p>
            <a:fld id="{EAAF0CEA-B6E4-4B36-997F-98A93A01189D}" type="slidenum">
              <a:rPr lang="en-GB" smtClean="0">
                <a:solidFill>
                  <a:schemeClr val="tx1"/>
                </a:solidFill>
              </a:rPr>
              <a:pPr/>
              <a:t>10</a:t>
            </a:fld>
            <a:endParaRPr lang="en-GB" dirty="0">
              <a:solidFill>
                <a:schemeClr val="tx1"/>
              </a:solidFill>
            </a:endParaRPr>
          </a:p>
        </p:txBody>
      </p:sp>
      <p:sp>
        <p:nvSpPr>
          <p:cNvPr id="2" name="Oval 1">
            <a:extLst>
              <a:ext uri="{FF2B5EF4-FFF2-40B4-BE49-F238E27FC236}">
                <a16:creationId xmlns:a16="http://schemas.microsoft.com/office/drawing/2014/main" id="{B7087BCD-08F4-45FC-493D-F81AA78C9519}"/>
              </a:ext>
            </a:extLst>
          </p:cNvPr>
          <p:cNvSpPr/>
          <p:nvPr/>
        </p:nvSpPr>
        <p:spPr>
          <a:xfrm>
            <a:off x="6960639" y="13062"/>
            <a:ext cx="3215344" cy="2804152"/>
          </a:xfrm>
          <a:prstGeom prst="ellipse">
            <a:avLst/>
          </a:prstGeom>
          <a:solidFill>
            <a:schemeClr val="accent6">
              <a:lumMod val="20000"/>
              <a:lumOff val="80000"/>
            </a:schemeClr>
          </a:solidFill>
          <a:ln>
            <a:solidFill>
              <a:schemeClr val="bg1"/>
            </a:solidFill>
          </a:ln>
          <a:effectLst>
            <a:outerShdw blurRad="50800" dist="50800" dir="5400000" algn="ctr" rotWithShape="0">
              <a:srgbClr val="000000">
                <a:alpha val="0"/>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lgn="ctr" eaLnBrk="0" fontAlgn="base" hangingPunct="0">
              <a:spcBef>
                <a:spcPct val="0"/>
              </a:spcBef>
              <a:spcAft>
                <a:spcPct val="0"/>
              </a:spcAft>
            </a:pPr>
            <a:r>
              <a:rPr lang="en-US" altLang="en-US" sz="2000" b="1" dirty="0">
                <a:solidFill>
                  <a:schemeClr val="tx1"/>
                </a:solidFill>
                <a:latin typeface="Arial" panose="020B0604020202020204" pitchFamily="34" charset="0"/>
                <a:ea typeface="Calibri" panose="020F0502020204030204" pitchFamily="34" charset="0"/>
                <a:cs typeface="Arial" panose="020B0604020202020204" pitchFamily="34" charset="0"/>
              </a:rPr>
              <a:t>Nod </a:t>
            </a:r>
            <a:r>
              <a:rPr lang="en-US" altLang="en-US" sz="2000" b="1" dirty="0" err="1">
                <a:solidFill>
                  <a:schemeClr val="tx1"/>
                </a:solidFill>
                <a:latin typeface="Arial" panose="020B0604020202020204" pitchFamily="34" charset="0"/>
                <a:ea typeface="Calibri" panose="020F0502020204030204" pitchFamily="34" charset="0"/>
                <a:cs typeface="Arial" panose="020B0604020202020204" pitchFamily="34" charset="0"/>
              </a:rPr>
              <a:t>Sylfaenol</a:t>
            </a:r>
            <a:endParaRPr lang="en-US" altLang="en-US" sz="20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lvl="0" algn="ctr" eaLnBrk="0" fontAlgn="base" hangingPunct="0">
              <a:spcBef>
                <a:spcPct val="0"/>
              </a:spcBef>
              <a:spcAft>
                <a:spcPct val="0"/>
              </a:spcAft>
            </a:pPr>
            <a:r>
              <a:rPr lang="en-US" altLang="en-US" sz="18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altLang="en-US" sz="1400" dirty="0">
                <a:solidFill>
                  <a:schemeClr val="tx1"/>
                </a:solidFill>
                <a:latin typeface="Arial" panose="020B0604020202020204" pitchFamily="34" charset="0"/>
                <a:ea typeface="Calibri" panose="020F0502020204030204" pitchFamily="34" charset="0"/>
                <a:cs typeface="Arial" panose="020B0604020202020204" pitchFamily="34" charset="0"/>
              </a:rPr>
              <a:t>Sut y gallwn wella dylunio a darparu rhaglenni cyllid yng Nghymru er mwyn cael mwy o effaith</a:t>
            </a:r>
            <a:endParaRPr lang="en-GB" sz="1400" dirty="0">
              <a:solidFill>
                <a:schemeClr val="tx1"/>
              </a:solidFill>
            </a:endParaRPr>
          </a:p>
        </p:txBody>
      </p:sp>
      <p:graphicFrame>
        <p:nvGraphicFramePr>
          <p:cNvPr id="3" name="Table 5">
            <a:extLst>
              <a:ext uri="{FF2B5EF4-FFF2-40B4-BE49-F238E27FC236}">
                <a16:creationId xmlns:a16="http://schemas.microsoft.com/office/drawing/2014/main" id="{E835219F-F956-271F-426C-2C1EB5ADCA77}"/>
              </a:ext>
            </a:extLst>
          </p:cNvPr>
          <p:cNvGraphicFramePr>
            <a:graphicFrameLocks noGrp="1"/>
          </p:cNvGraphicFramePr>
          <p:nvPr>
            <p:extLst>
              <p:ext uri="{D42A27DB-BD31-4B8C-83A1-F6EECF244321}">
                <p14:modId xmlns:p14="http://schemas.microsoft.com/office/powerpoint/2010/main" val="2860673697"/>
              </p:ext>
            </p:extLst>
          </p:nvPr>
        </p:nvGraphicFramePr>
        <p:xfrm>
          <a:off x="209006" y="3088397"/>
          <a:ext cx="10458994" cy="3172292"/>
        </p:xfrm>
        <a:graphic>
          <a:graphicData uri="http://schemas.openxmlformats.org/drawingml/2006/table">
            <a:tbl>
              <a:tblPr firstRow="1" bandRow="1">
                <a:tableStyleId>{5C22544A-7EE6-4342-B048-85BDC9FD1C3A}</a:tableStyleId>
              </a:tblPr>
              <a:tblGrid>
                <a:gridCol w="5188534">
                  <a:extLst>
                    <a:ext uri="{9D8B030D-6E8A-4147-A177-3AD203B41FA5}">
                      <a16:colId xmlns:a16="http://schemas.microsoft.com/office/drawing/2014/main" val="2564048130"/>
                    </a:ext>
                  </a:extLst>
                </a:gridCol>
                <a:gridCol w="217706">
                  <a:extLst>
                    <a:ext uri="{9D8B030D-6E8A-4147-A177-3AD203B41FA5}">
                      <a16:colId xmlns:a16="http://schemas.microsoft.com/office/drawing/2014/main" val="2803453511"/>
                    </a:ext>
                  </a:extLst>
                </a:gridCol>
                <a:gridCol w="5052754">
                  <a:extLst>
                    <a:ext uri="{9D8B030D-6E8A-4147-A177-3AD203B41FA5}">
                      <a16:colId xmlns:a16="http://schemas.microsoft.com/office/drawing/2014/main" val="3934125167"/>
                    </a:ext>
                  </a:extLst>
                </a:gridCol>
              </a:tblGrid>
              <a:tr h="109270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A</a:t>
                      </a:r>
                      <a:r>
                        <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 set of principles that when applied together create an enabling and empowering environment for the creation of better policy, better service design and better outcomes for the communities of Wales.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6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Set o egwyddorion sydd, o'u cymhwyso at ei gilydd, yn creu amgylchedd galluogi a grymuso ar gyfer creu polisi gwell, </a:t>
                      </a:r>
                      <a:r>
                        <a:rPr lang="en-GB" sz="1600" b="0" dirty="0" err="1">
                          <a:solidFill>
                            <a:schemeClr val="tx1"/>
                          </a:solidFill>
                          <a:latin typeface="Arial" panose="020B0604020202020204" pitchFamily="34" charset="0"/>
                          <a:ea typeface="Calibri" panose="020F0502020204030204" pitchFamily="34" charset="0"/>
                          <a:cs typeface="Arial" panose="020B0604020202020204" pitchFamily="34" charset="0"/>
                        </a:rPr>
                        <a:t>gwell</a:t>
                      </a: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GB" sz="1600" b="0" dirty="0" err="1">
                          <a:solidFill>
                            <a:schemeClr val="tx1"/>
                          </a:solidFill>
                          <a:latin typeface="Arial" panose="020B0604020202020204" pitchFamily="34" charset="0"/>
                          <a:ea typeface="Calibri" panose="020F0502020204030204" pitchFamily="34" charset="0"/>
                          <a:cs typeface="Arial" panose="020B0604020202020204" pitchFamily="34" charset="0"/>
                        </a:rPr>
                        <a:t>dylunio</a:t>
                      </a: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 o </a:t>
                      </a:r>
                      <a:r>
                        <a:rPr lang="en-GB" sz="1600" b="0" dirty="0" err="1">
                          <a:solidFill>
                            <a:schemeClr val="tx1"/>
                          </a:solidFill>
                          <a:latin typeface="Arial" panose="020B0604020202020204" pitchFamily="34" charset="0"/>
                          <a:ea typeface="Calibri" panose="020F0502020204030204" pitchFamily="34" charset="0"/>
                          <a:cs typeface="Arial" panose="020B0604020202020204" pitchFamily="34" charset="0"/>
                        </a:rPr>
                        <a:t>wasanaethau</a:t>
                      </a: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 a gwell canlyniadau i gymunedau Cymru. </a:t>
                      </a:r>
                      <a:endParaRPr lang="en-GB" sz="16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969171573"/>
                  </a:ext>
                </a:extLst>
              </a:tr>
              <a:tr h="93082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This will also lead to the improved sustainability of the third/voluntary sector organisations delivering them.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6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r>
                        <a:rPr lang="en-GB" sz="1600" dirty="0">
                          <a:solidFill>
                            <a:schemeClr val="tx1"/>
                          </a:solidFill>
                          <a:latin typeface="Arial" panose="020B0604020202020204" pitchFamily="34" charset="0"/>
                          <a:ea typeface="Calibri" panose="020F0502020204030204" pitchFamily="34" charset="0"/>
                          <a:cs typeface="Arial" panose="020B0604020202020204" pitchFamily="34" charset="0"/>
                        </a:rPr>
                        <a:t>Bydd hyn hefyd yn arwain at well </a:t>
                      </a:r>
                      <a:r>
                        <a:rPr lang="en-GB" sz="1600" dirty="0" err="1">
                          <a:solidFill>
                            <a:schemeClr val="tx1"/>
                          </a:solidFill>
                          <a:latin typeface="Arial" panose="020B0604020202020204" pitchFamily="34" charset="0"/>
                          <a:ea typeface="Calibri" panose="020F0502020204030204" pitchFamily="34" charset="0"/>
                          <a:cs typeface="Arial" panose="020B0604020202020204" pitchFamily="34" charset="0"/>
                        </a:rPr>
                        <a:t>cynaliadwyedd</a:t>
                      </a:r>
                      <a:r>
                        <a:rPr lang="en-GB" sz="16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GB" sz="1600" dirty="0" err="1">
                          <a:solidFill>
                            <a:schemeClr val="tx1"/>
                          </a:solidFill>
                          <a:latin typeface="Arial" panose="020B0604020202020204" pitchFamily="34" charset="0"/>
                          <a:ea typeface="Calibri" panose="020F0502020204030204" pitchFamily="34" charset="0"/>
                          <a:cs typeface="Arial" panose="020B0604020202020204" pitchFamily="34" charset="0"/>
                        </a:rPr>
                        <a:t>ymysg</a:t>
                      </a:r>
                      <a:r>
                        <a:rPr lang="en-GB" sz="1600" dirty="0">
                          <a:solidFill>
                            <a:schemeClr val="tx1"/>
                          </a:solidFill>
                          <a:latin typeface="Arial" panose="020B0604020202020204" pitchFamily="34" charset="0"/>
                          <a:ea typeface="Calibri" panose="020F0502020204030204" pitchFamily="34" charset="0"/>
                          <a:cs typeface="Arial" panose="020B0604020202020204" pitchFamily="34" charset="0"/>
                        </a:rPr>
                        <a:t> sefydliadau y </a:t>
                      </a:r>
                      <a:r>
                        <a:rPr lang="en-GB" sz="1600" b="0" dirty="0" err="1">
                          <a:solidFill>
                            <a:schemeClr val="tx1"/>
                          </a:solidFill>
                          <a:latin typeface="Arial" panose="020B0604020202020204" pitchFamily="34" charset="0"/>
                          <a:ea typeface="Calibri" panose="020F0502020204030204" pitchFamily="34" charset="0"/>
                          <a:cs typeface="Arial" panose="020B0604020202020204" pitchFamily="34" charset="0"/>
                        </a:rPr>
                        <a:t>trydedd</a:t>
                      </a: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 sector</a:t>
                      </a:r>
                      <a:r>
                        <a:rPr lang="en-GB" sz="1600" dirty="0">
                          <a:solidFill>
                            <a:schemeClr val="tx1"/>
                          </a:solidFill>
                          <a:latin typeface="Arial" panose="020B0604020202020204" pitchFamily="34" charset="0"/>
                          <a:ea typeface="Calibri" panose="020F0502020204030204" pitchFamily="34" charset="0"/>
                          <a:cs typeface="Arial" panose="020B0604020202020204" pitchFamily="34" charset="0"/>
                        </a:rPr>
                        <a:t>/gwirfoddol sector sy'n eu cyflawni. </a:t>
                      </a:r>
                      <a:endParaRPr lang="en-GB" sz="16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108245060"/>
                  </a:ext>
                </a:extLst>
              </a:tr>
              <a:tr h="93082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5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5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283371092"/>
                  </a:ext>
                </a:extLst>
              </a:tr>
            </a:tbl>
          </a:graphicData>
        </a:graphic>
      </p:graphicFrame>
      <p:sp>
        <p:nvSpPr>
          <p:cNvPr id="4" name="Footer Placeholder 3">
            <a:extLst>
              <a:ext uri="{FF2B5EF4-FFF2-40B4-BE49-F238E27FC236}">
                <a16:creationId xmlns:a16="http://schemas.microsoft.com/office/drawing/2014/main" id="{FC9B8B80-DB82-46CA-7C5B-7F683189ECC5}"/>
              </a:ext>
            </a:extLst>
          </p:cNvPr>
          <p:cNvSpPr>
            <a:spLocks noGrp="1"/>
          </p:cNvSpPr>
          <p:nvPr>
            <p:ph type="ftr" sz="quarter" idx="11"/>
          </p:nvPr>
        </p:nvSpPr>
        <p:spPr>
          <a:xfrm>
            <a:off x="209007" y="6356350"/>
            <a:ext cx="7944394" cy="289547"/>
          </a:xfrm>
        </p:spPr>
        <p:txBody>
          <a:bodyPr/>
          <a:lstStyle/>
          <a:p>
            <a:pPr algn="l"/>
            <a:r>
              <a:rPr lang="en-GB" sz="1000" dirty="0">
                <a:solidFill>
                  <a:schemeClr val="tx1"/>
                </a:solidFill>
                <a:latin typeface="Arial" panose="020B0604020202020204" pitchFamily="34" charset="0"/>
                <a:cs typeface="Arial" panose="020B0604020202020204" pitchFamily="34" charset="0"/>
              </a:rPr>
              <a:t>1 of 2</a:t>
            </a:r>
          </a:p>
        </p:txBody>
      </p:sp>
    </p:spTree>
    <p:extLst>
      <p:ext uri="{BB962C8B-B14F-4D97-AF65-F5344CB8AC3E}">
        <p14:creationId xmlns:p14="http://schemas.microsoft.com/office/powerpoint/2010/main" val="1091422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E728BAF4-52D2-4EEE-D18F-647D598D4E72}"/>
              </a:ext>
            </a:extLst>
          </p:cNvPr>
          <p:cNvSpPr>
            <a:spLocks noGrp="1"/>
          </p:cNvSpPr>
          <p:nvPr>
            <p:ph type="subTitle" idx="1"/>
          </p:nvPr>
        </p:nvSpPr>
        <p:spPr>
          <a:xfrm>
            <a:off x="209006" y="3088397"/>
            <a:ext cx="10458994" cy="3557500"/>
          </a:xfrm>
          <a:solidFill>
            <a:schemeClr val="bg2"/>
          </a:solidFill>
        </p:spPr>
        <p:txBody>
          <a:bodyPr>
            <a:normAutofit/>
          </a:bodyPr>
          <a:lstStyle/>
          <a:p>
            <a:endParaRPr lang="en-GB" dirty="0"/>
          </a:p>
        </p:txBody>
      </p:sp>
      <p:sp>
        <p:nvSpPr>
          <p:cNvPr id="12" name="Oval 11">
            <a:extLst>
              <a:ext uri="{FF2B5EF4-FFF2-40B4-BE49-F238E27FC236}">
                <a16:creationId xmlns:a16="http://schemas.microsoft.com/office/drawing/2014/main" id="{0D9AAB8D-951F-0CD0-1846-E171F3E246C4}"/>
              </a:ext>
            </a:extLst>
          </p:cNvPr>
          <p:cNvSpPr/>
          <p:nvPr/>
        </p:nvSpPr>
        <p:spPr>
          <a:xfrm>
            <a:off x="8705" y="11508"/>
            <a:ext cx="3108960" cy="2804152"/>
          </a:xfrm>
          <a:prstGeom prst="ellipse">
            <a:avLst/>
          </a:prstGeom>
          <a:solidFill>
            <a:schemeClr val="accent6">
              <a:lumMod val="20000"/>
              <a:lumOff val="80000"/>
            </a:schemeClr>
          </a:solidFill>
          <a:ln>
            <a:solidFill>
              <a:schemeClr val="bg1"/>
            </a:solidFill>
          </a:ln>
          <a:effectLst>
            <a:outerShdw blurRad="50800" dist="50800" dir="5400000" algn="ctr" rotWithShape="0">
              <a:srgbClr val="000000">
                <a:alpha val="0"/>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24" name="Text Box 16">
            <a:extLst>
              <a:ext uri="{FF2B5EF4-FFF2-40B4-BE49-F238E27FC236}">
                <a16:creationId xmlns:a16="http://schemas.microsoft.com/office/drawing/2014/main" id="{F0F59B8D-CACB-9838-BD12-39863AFC5D22}"/>
              </a:ext>
            </a:extLst>
          </p:cNvPr>
          <p:cNvSpPr txBox="1">
            <a:spLocks noChangeArrowheads="1"/>
          </p:cNvSpPr>
          <p:nvPr/>
        </p:nvSpPr>
        <p:spPr bwMode="auto">
          <a:xfrm>
            <a:off x="396451" y="613962"/>
            <a:ext cx="2285790" cy="1716524"/>
          </a:xfrm>
          <a:prstGeom prst="rect">
            <a:avLst/>
          </a:prstGeom>
          <a:solidFill>
            <a:srgbClr val="E2EF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Overarching Aim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How we can improve the design and delivery of funding programmes in Wales in order to have a greater impact</a:t>
            </a: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5" name="Rectangle 19">
            <a:extLst>
              <a:ext uri="{FF2B5EF4-FFF2-40B4-BE49-F238E27FC236}">
                <a16:creationId xmlns:a16="http://schemas.microsoft.com/office/drawing/2014/main" id="{E7B7A589-F422-EE76-2F81-35229DE420E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26" name="Slide Number Placeholder 25">
            <a:extLst>
              <a:ext uri="{FF2B5EF4-FFF2-40B4-BE49-F238E27FC236}">
                <a16:creationId xmlns:a16="http://schemas.microsoft.com/office/drawing/2014/main" id="{9F5453D2-3A38-268E-54C7-67A28CE6C6AE}"/>
              </a:ext>
            </a:extLst>
          </p:cNvPr>
          <p:cNvSpPr>
            <a:spLocks noGrp="1"/>
          </p:cNvSpPr>
          <p:nvPr>
            <p:ph type="sldNum" sz="quarter" idx="12"/>
          </p:nvPr>
        </p:nvSpPr>
        <p:spPr/>
        <p:txBody>
          <a:bodyPr/>
          <a:lstStyle/>
          <a:p>
            <a:fld id="{EAAF0CEA-B6E4-4B36-997F-98A93A01189D}" type="slidenum">
              <a:rPr lang="en-GB" smtClean="0">
                <a:solidFill>
                  <a:schemeClr val="tx1"/>
                </a:solidFill>
              </a:rPr>
              <a:pPr/>
              <a:t>11</a:t>
            </a:fld>
            <a:endParaRPr lang="en-GB" dirty="0">
              <a:solidFill>
                <a:schemeClr val="tx1"/>
              </a:solidFill>
            </a:endParaRPr>
          </a:p>
        </p:txBody>
      </p:sp>
      <p:sp>
        <p:nvSpPr>
          <p:cNvPr id="2" name="Oval 1">
            <a:extLst>
              <a:ext uri="{FF2B5EF4-FFF2-40B4-BE49-F238E27FC236}">
                <a16:creationId xmlns:a16="http://schemas.microsoft.com/office/drawing/2014/main" id="{B7087BCD-08F4-45FC-493D-F81AA78C9519}"/>
              </a:ext>
            </a:extLst>
          </p:cNvPr>
          <p:cNvSpPr/>
          <p:nvPr/>
        </p:nvSpPr>
        <p:spPr>
          <a:xfrm>
            <a:off x="6960638" y="5890"/>
            <a:ext cx="3215344" cy="2804152"/>
          </a:xfrm>
          <a:prstGeom prst="ellipse">
            <a:avLst/>
          </a:prstGeom>
          <a:solidFill>
            <a:schemeClr val="accent6">
              <a:lumMod val="20000"/>
              <a:lumOff val="80000"/>
            </a:schemeClr>
          </a:solidFill>
          <a:ln>
            <a:solidFill>
              <a:schemeClr val="bg1"/>
            </a:solidFill>
          </a:ln>
          <a:effectLst>
            <a:outerShdw blurRad="50800" dist="50800" dir="5400000" algn="ctr" rotWithShape="0">
              <a:srgbClr val="000000">
                <a:alpha val="0"/>
              </a:srgbClr>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lgn="ctr" eaLnBrk="0" fontAlgn="base" hangingPunct="0">
              <a:spcBef>
                <a:spcPct val="0"/>
              </a:spcBef>
              <a:spcAft>
                <a:spcPct val="0"/>
              </a:spcAft>
            </a:pPr>
            <a:r>
              <a:rPr lang="en-US" altLang="en-US" sz="2000" b="1" dirty="0">
                <a:solidFill>
                  <a:schemeClr val="tx1"/>
                </a:solidFill>
                <a:latin typeface="Arial" panose="020B0604020202020204" pitchFamily="34" charset="0"/>
                <a:ea typeface="Calibri" panose="020F0502020204030204" pitchFamily="34" charset="0"/>
                <a:cs typeface="Arial" panose="020B0604020202020204" pitchFamily="34" charset="0"/>
              </a:rPr>
              <a:t>Nod </a:t>
            </a:r>
            <a:r>
              <a:rPr lang="en-US" altLang="en-US" sz="2000" b="1" dirty="0" err="1">
                <a:solidFill>
                  <a:schemeClr val="tx1"/>
                </a:solidFill>
                <a:latin typeface="Arial" panose="020B0604020202020204" pitchFamily="34" charset="0"/>
                <a:ea typeface="Calibri" panose="020F0502020204030204" pitchFamily="34" charset="0"/>
                <a:cs typeface="Arial" panose="020B0604020202020204" pitchFamily="34" charset="0"/>
              </a:rPr>
              <a:t>Sylfaenol</a:t>
            </a:r>
            <a:endParaRPr lang="en-US" altLang="en-US" sz="20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lvl="0" algn="ctr" eaLnBrk="0" fontAlgn="base" hangingPunct="0">
              <a:spcBef>
                <a:spcPct val="0"/>
              </a:spcBef>
              <a:spcAft>
                <a:spcPct val="0"/>
              </a:spcAft>
            </a:pPr>
            <a:r>
              <a:rPr lang="en-US" altLang="en-US" sz="18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altLang="en-US" sz="1400" dirty="0">
                <a:solidFill>
                  <a:schemeClr val="tx1"/>
                </a:solidFill>
                <a:latin typeface="Arial" panose="020B0604020202020204" pitchFamily="34" charset="0"/>
                <a:ea typeface="Calibri" panose="020F0502020204030204" pitchFamily="34" charset="0"/>
                <a:cs typeface="Arial" panose="020B0604020202020204" pitchFamily="34" charset="0"/>
              </a:rPr>
              <a:t>Sut y gallwn wella dylunio a darparu rhaglenni cyllid yng Nghymru er mwyn cael mwy o effaith</a:t>
            </a:r>
            <a:endParaRPr lang="en-GB" sz="1400" dirty="0">
              <a:solidFill>
                <a:schemeClr val="tx1"/>
              </a:solidFill>
            </a:endParaRPr>
          </a:p>
        </p:txBody>
      </p:sp>
      <p:graphicFrame>
        <p:nvGraphicFramePr>
          <p:cNvPr id="3" name="Table 5">
            <a:extLst>
              <a:ext uri="{FF2B5EF4-FFF2-40B4-BE49-F238E27FC236}">
                <a16:creationId xmlns:a16="http://schemas.microsoft.com/office/drawing/2014/main" id="{E835219F-F956-271F-426C-2C1EB5ADCA77}"/>
              </a:ext>
            </a:extLst>
          </p:cNvPr>
          <p:cNvGraphicFramePr>
            <a:graphicFrameLocks noGrp="1"/>
          </p:cNvGraphicFramePr>
          <p:nvPr>
            <p:extLst>
              <p:ext uri="{D42A27DB-BD31-4B8C-83A1-F6EECF244321}">
                <p14:modId xmlns:p14="http://schemas.microsoft.com/office/powerpoint/2010/main" val="1048446899"/>
              </p:ext>
            </p:extLst>
          </p:nvPr>
        </p:nvGraphicFramePr>
        <p:xfrm>
          <a:off x="209006" y="3088397"/>
          <a:ext cx="10458994" cy="4039786"/>
        </p:xfrm>
        <a:graphic>
          <a:graphicData uri="http://schemas.openxmlformats.org/drawingml/2006/table">
            <a:tbl>
              <a:tblPr firstRow="1" bandRow="1">
                <a:tableStyleId>{5C22544A-7EE6-4342-B048-85BDC9FD1C3A}</a:tableStyleId>
              </a:tblPr>
              <a:tblGrid>
                <a:gridCol w="5188534">
                  <a:extLst>
                    <a:ext uri="{9D8B030D-6E8A-4147-A177-3AD203B41FA5}">
                      <a16:colId xmlns:a16="http://schemas.microsoft.com/office/drawing/2014/main" val="2564048130"/>
                    </a:ext>
                  </a:extLst>
                </a:gridCol>
                <a:gridCol w="217706">
                  <a:extLst>
                    <a:ext uri="{9D8B030D-6E8A-4147-A177-3AD203B41FA5}">
                      <a16:colId xmlns:a16="http://schemas.microsoft.com/office/drawing/2014/main" val="2803453511"/>
                    </a:ext>
                  </a:extLst>
                </a:gridCol>
                <a:gridCol w="5052754">
                  <a:extLst>
                    <a:ext uri="{9D8B030D-6E8A-4147-A177-3AD203B41FA5}">
                      <a16:colId xmlns:a16="http://schemas.microsoft.com/office/drawing/2014/main" val="3934125167"/>
                    </a:ext>
                  </a:extLst>
                </a:gridCol>
              </a:tblGrid>
              <a:tr h="109270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These principles are designed to apply to both funders and funded bodies equally in a context of mutual trust, transparency, and safety. Ensuring third/voluntary  sector organisations and funding bodies are equal partners in any funding conversation within the bounds of managing public </a:t>
                      </a: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money.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6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b="0" i="0" dirty="0" err="1">
                          <a:solidFill>
                            <a:srgbClr val="000000"/>
                          </a:solidFill>
                          <a:effectLst/>
                          <a:latin typeface="Roboto" panose="02000000000000000000" pitchFamily="2" charset="0"/>
                        </a:rPr>
                        <a:t>Mae’r</a:t>
                      </a:r>
                      <a:r>
                        <a:rPr lang="en-GB" sz="1600" b="0" i="0" dirty="0">
                          <a:solidFill>
                            <a:srgbClr val="000000"/>
                          </a:solidFill>
                          <a:effectLst/>
                          <a:latin typeface="Roboto" panose="02000000000000000000" pitchFamily="2" charset="0"/>
                        </a:rPr>
                        <a:t> </a:t>
                      </a:r>
                      <a:r>
                        <a:rPr lang="en-GB" sz="1600" b="0" i="0" dirty="0" err="1">
                          <a:solidFill>
                            <a:srgbClr val="000000"/>
                          </a:solidFill>
                          <a:effectLst/>
                          <a:latin typeface="Roboto" panose="02000000000000000000" pitchFamily="2" charset="0"/>
                        </a:rPr>
                        <a:t>egwyddorion</a:t>
                      </a:r>
                      <a:r>
                        <a:rPr lang="en-GB" sz="1600" b="0" i="0" dirty="0">
                          <a:solidFill>
                            <a:srgbClr val="000000"/>
                          </a:solidFill>
                          <a:effectLst/>
                          <a:latin typeface="Roboto" panose="02000000000000000000" pitchFamily="2" charset="0"/>
                        </a:rPr>
                        <a:t> </a:t>
                      </a:r>
                      <a:r>
                        <a:rPr lang="en-GB" sz="1600" b="0" i="0" dirty="0" err="1">
                          <a:solidFill>
                            <a:srgbClr val="000000"/>
                          </a:solidFill>
                          <a:effectLst/>
                          <a:latin typeface="Roboto" panose="02000000000000000000" pitchFamily="2" charset="0"/>
                        </a:rPr>
                        <a:t>hyn</a:t>
                      </a:r>
                      <a:r>
                        <a:rPr lang="en-GB" sz="1600" b="0" i="0" dirty="0">
                          <a:solidFill>
                            <a:srgbClr val="000000"/>
                          </a:solidFill>
                          <a:effectLst/>
                          <a:latin typeface="Roboto" panose="02000000000000000000" pitchFamily="2" charset="0"/>
                        </a:rPr>
                        <a:t> </a:t>
                      </a:r>
                      <a:r>
                        <a:rPr lang="en-GB" sz="1600" b="0" i="0" dirty="0" err="1">
                          <a:solidFill>
                            <a:srgbClr val="000000"/>
                          </a:solidFill>
                          <a:effectLst/>
                          <a:latin typeface="Roboto" panose="02000000000000000000" pitchFamily="2" charset="0"/>
                        </a:rPr>
                        <a:t>wedi’u</a:t>
                      </a:r>
                      <a:r>
                        <a:rPr lang="en-GB" sz="1600" b="0" i="0" dirty="0">
                          <a:solidFill>
                            <a:srgbClr val="000000"/>
                          </a:solidFill>
                          <a:effectLst/>
                          <a:latin typeface="Roboto" panose="02000000000000000000" pitchFamily="2" charset="0"/>
                        </a:rPr>
                        <a:t> </a:t>
                      </a:r>
                      <a:r>
                        <a:rPr lang="en-GB" sz="1600" b="0" i="0" dirty="0" err="1">
                          <a:solidFill>
                            <a:srgbClr val="000000"/>
                          </a:solidFill>
                          <a:effectLst/>
                          <a:latin typeface="Roboto" panose="02000000000000000000" pitchFamily="2" charset="0"/>
                        </a:rPr>
                        <a:t>cynllunio</a:t>
                      </a:r>
                      <a:r>
                        <a:rPr lang="en-GB" sz="1600" b="0" i="0" dirty="0">
                          <a:solidFill>
                            <a:srgbClr val="000000"/>
                          </a:solidFill>
                          <a:effectLst/>
                          <a:latin typeface="Roboto" panose="02000000000000000000" pitchFamily="2" charset="0"/>
                        </a:rPr>
                        <a:t> </a:t>
                      </a:r>
                      <a:r>
                        <a:rPr lang="en-GB" sz="1600" b="0" i="0" dirty="0" err="1">
                          <a:solidFill>
                            <a:srgbClr val="000000"/>
                          </a:solidFill>
                          <a:effectLst/>
                          <a:latin typeface="Roboto" panose="02000000000000000000" pitchFamily="2" charset="0"/>
                        </a:rPr>
                        <a:t>i</a:t>
                      </a:r>
                      <a:r>
                        <a:rPr lang="en-GB" sz="1600" b="0" i="0" dirty="0">
                          <a:solidFill>
                            <a:srgbClr val="000000"/>
                          </a:solidFill>
                          <a:effectLst/>
                          <a:latin typeface="Roboto" panose="02000000000000000000" pitchFamily="2" charset="0"/>
                        </a:rPr>
                        <a:t> </a:t>
                      </a:r>
                      <a:r>
                        <a:rPr lang="en-GB" sz="1600" b="0" i="0" dirty="0" err="1">
                          <a:solidFill>
                            <a:srgbClr val="000000"/>
                          </a:solidFill>
                          <a:effectLst/>
                          <a:latin typeface="Roboto" panose="02000000000000000000" pitchFamily="2" charset="0"/>
                        </a:rPr>
                        <a:t>fod</a:t>
                      </a:r>
                      <a:r>
                        <a:rPr lang="en-GB" sz="1600" b="0" i="0" dirty="0">
                          <a:solidFill>
                            <a:srgbClr val="000000"/>
                          </a:solidFill>
                          <a:effectLst/>
                          <a:latin typeface="Roboto" panose="02000000000000000000" pitchFamily="2" charset="0"/>
                        </a:rPr>
                        <a:t> </a:t>
                      </a:r>
                      <a:r>
                        <a:rPr lang="en-GB" sz="1600" b="0" i="0" dirty="0" err="1">
                          <a:solidFill>
                            <a:srgbClr val="000000"/>
                          </a:solidFill>
                          <a:effectLst/>
                          <a:latin typeface="Roboto" panose="02000000000000000000" pitchFamily="2" charset="0"/>
                        </a:rPr>
                        <a:t>yr</a:t>
                      </a:r>
                      <a:r>
                        <a:rPr lang="en-GB" sz="1600" b="0" i="0" dirty="0">
                          <a:solidFill>
                            <a:srgbClr val="000000"/>
                          </a:solidFill>
                          <a:effectLst/>
                          <a:latin typeface="Roboto" panose="02000000000000000000" pitchFamily="2" charset="0"/>
                        </a:rPr>
                        <a:t> un mor </a:t>
                      </a:r>
                      <a:r>
                        <a:rPr lang="en-GB" sz="1600" b="0" i="0" dirty="0" err="1">
                          <a:solidFill>
                            <a:srgbClr val="000000"/>
                          </a:solidFill>
                          <a:effectLst/>
                          <a:latin typeface="Roboto" panose="02000000000000000000" pitchFamily="2" charset="0"/>
                        </a:rPr>
                        <a:t>berthnasol</a:t>
                      </a:r>
                      <a:r>
                        <a:rPr lang="en-GB" sz="1600" b="0" i="0" dirty="0">
                          <a:solidFill>
                            <a:srgbClr val="000000"/>
                          </a:solidFill>
                          <a:effectLst/>
                          <a:latin typeface="Roboto" panose="02000000000000000000" pitchFamily="2" charset="0"/>
                        </a:rPr>
                        <a:t> </a:t>
                      </a:r>
                      <a:r>
                        <a:rPr lang="en-GB" sz="1600" b="0" i="0" dirty="0" err="1">
                          <a:solidFill>
                            <a:srgbClr val="000000"/>
                          </a:solidFill>
                          <a:effectLst/>
                          <a:latin typeface="Roboto" panose="02000000000000000000" pitchFamily="2" charset="0"/>
                        </a:rPr>
                        <a:t>i</a:t>
                      </a:r>
                      <a:r>
                        <a:rPr lang="en-GB" sz="1600" b="0" i="0" dirty="0">
                          <a:solidFill>
                            <a:srgbClr val="000000"/>
                          </a:solidFill>
                          <a:effectLst/>
                          <a:latin typeface="Roboto" panose="02000000000000000000" pitchFamily="2" charset="0"/>
                        </a:rPr>
                        <a:t> </a:t>
                      </a:r>
                      <a:r>
                        <a:rPr lang="en-GB" sz="1600" b="0" i="0" dirty="0" err="1">
                          <a:solidFill>
                            <a:srgbClr val="000000"/>
                          </a:solidFill>
                          <a:effectLst/>
                          <a:latin typeface="Roboto" panose="02000000000000000000" pitchFamily="2" charset="0"/>
                        </a:rPr>
                        <a:t>gyllidwyr</a:t>
                      </a:r>
                      <a:r>
                        <a:rPr lang="en-GB" sz="1600" b="0" i="0" dirty="0">
                          <a:solidFill>
                            <a:srgbClr val="000000"/>
                          </a:solidFill>
                          <a:effectLst/>
                          <a:latin typeface="Roboto" panose="02000000000000000000" pitchFamily="2" charset="0"/>
                        </a:rPr>
                        <a:t> ag y </a:t>
                      </a:r>
                      <a:r>
                        <a:rPr lang="en-GB" sz="1600" b="0" i="0" dirty="0" err="1">
                          <a:solidFill>
                            <a:srgbClr val="000000"/>
                          </a:solidFill>
                          <a:effectLst/>
                          <a:latin typeface="Roboto" panose="02000000000000000000" pitchFamily="2" charset="0"/>
                        </a:rPr>
                        <a:t>maent</a:t>
                      </a:r>
                      <a:r>
                        <a:rPr lang="en-GB" sz="1600" b="0" i="0" dirty="0">
                          <a:solidFill>
                            <a:srgbClr val="000000"/>
                          </a:solidFill>
                          <a:effectLst/>
                          <a:latin typeface="Roboto" panose="02000000000000000000" pitchFamily="2" charset="0"/>
                        </a:rPr>
                        <a:t> </a:t>
                      </a:r>
                      <a:r>
                        <a:rPr lang="en-GB" sz="1600" b="0" i="0" dirty="0" err="1">
                          <a:solidFill>
                            <a:srgbClr val="000000"/>
                          </a:solidFill>
                          <a:effectLst/>
                          <a:latin typeface="Roboto" panose="02000000000000000000" pitchFamily="2" charset="0"/>
                        </a:rPr>
                        <a:t>i’r</a:t>
                      </a:r>
                      <a:r>
                        <a:rPr lang="en-GB" sz="1600" b="0" i="0" dirty="0">
                          <a:solidFill>
                            <a:srgbClr val="000000"/>
                          </a:solidFill>
                          <a:effectLst/>
                          <a:latin typeface="Roboto" panose="02000000000000000000" pitchFamily="2" charset="0"/>
                        </a:rPr>
                        <a:t> </a:t>
                      </a:r>
                      <a:r>
                        <a:rPr lang="en-GB" sz="1600" b="0" i="0" dirty="0" err="1">
                          <a:solidFill>
                            <a:srgbClr val="000000"/>
                          </a:solidFill>
                          <a:effectLst/>
                          <a:latin typeface="Roboto" panose="02000000000000000000" pitchFamily="2" charset="0"/>
                        </a:rPr>
                        <a:t>chyrff</a:t>
                      </a:r>
                      <a:r>
                        <a:rPr lang="en-GB" sz="1600" b="0" i="0" dirty="0">
                          <a:solidFill>
                            <a:srgbClr val="000000"/>
                          </a:solidFill>
                          <a:effectLst/>
                          <a:latin typeface="Roboto" panose="02000000000000000000" pitchFamily="2" charset="0"/>
                        </a:rPr>
                        <a:t> a </a:t>
                      </a:r>
                      <a:r>
                        <a:rPr lang="en-GB" sz="1600" b="0" i="0" dirty="0" err="1">
                          <a:solidFill>
                            <a:srgbClr val="000000"/>
                          </a:solidFill>
                          <a:effectLst/>
                          <a:latin typeface="Roboto" panose="02000000000000000000" pitchFamily="2" charset="0"/>
                        </a:rPr>
                        <a:t>ariennir</a:t>
                      </a:r>
                      <a:r>
                        <a:rPr lang="en-GB" sz="1600" b="0" i="0" dirty="0">
                          <a:solidFill>
                            <a:srgbClr val="000000"/>
                          </a:solidFill>
                          <a:effectLst/>
                          <a:latin typeface="Roboto" panose="02000000000000000000" pitchFamily="2" charset="0"/>
                        </a:rPr>
                        <a:t> </a:t>
                      </a:r>
                      <a:r>
                        <a:rPr lang="en-GB" sz="1600" b="0" i="0" dirty="0" err="1">
                          <a:solidFill>
                            <a:srgbClr val="000000"/>
                          </a:solidFill>
                          <a:effectLst/>
                          <a:latin typeface="Roboto" panose="02000000000000000000" pitchFamily="2" charset="0"/>
                        </a:rPr>
                        <a:t>mewn</a:t>
                      </a:r>
                      <a:r>
                        <a:rPr lang="en-GB" sz="1600" b="0" i="0" dirty="0">
                          <a:solidFill>
                            <a:srgbClr val="000000"/>
                          </a:solidFill>
                          <a:effectLst/>
                          <a:latin typeface="Roboto" panose="02000000000000000000" pitchFamily="2" charset="0"/>
                        </a:rPr>
                        <a:t> </a:t>
                      </a:r>
                      <a:r>
                        <a:rPr lang="en-GB" sz="1600" b="0" i="0" dirty="0" err="1">
                          <a:solidFill>
                            <a:srgbClr val="000000"/>
                          </a:solidFill>
                          <a:effectLst/>
                          <a:latin typeface="Roboto" panose="02000000000000000000" pitchFamily="2" charset="0"/>
                        </a:rPr>
                        <a:t>cyd-destun</a:t>
                      </a:r>
                      <a:r>
                        <a:rPr lang="en-GB" sz="1600" b="0" i="0" dirty="0">
                          <a:solidFill>
                            <a:srgbClr val="000000"/>
                          </a:solidFill>
                          <a:effectLst/>
                          <a:latin typeface="Roboto" panose="02000000000000000000" pitchFamily="2" charset="0"/>
                        </a:rPr>
                        <a:t> o </a:t>
                      </a:r>
                      <a:r>
                        <a:rPr lang="en-GB" sz="1600" b="0" i="0" dirty="0" err="1">
                          <a:solidFill>
                            <a:srgbClr val="000000"/>
                          </a:solidFill>
                          <a:effectLst/>
                          <a:latin typeface="Roboto" panose="02000000000000000000" pitchFamily="2" charset="0"/>
                        </a:rPr>
                        <a:t>gyd-ymddiriedaeth</a:t>
                      </a:r>
                      <a:r>
                        <a:rPr lang="en-GB" sz="1600" b="0" i="0" dirty="0">
                          <a:solidFill>
                            <a:srgbClr val="000000"/>
                          </a:solidFill>
                          <a:effectLst/>
                          <a:latin typeface="Roboto" panose="02000000000000000000" pitchFamily="2" charset="0"/>
                        </a:rPr>
                        <a:t>, </a:t>
                      </a:r>
                      <a:r>
                        <a:rPr lang="en-GB" sz="1600" b="0" i="0" dirty="0" err="1">
                          <a:solidFill>
                            <a:srgbClr val="000000"/>
                          </a:solidFill>
                          <a:effectLst/>
                          <a:latin typeface="Roboto" panose="02000000000000000000" pitchFamily="2" charset="0"/>
                        </a:rPr>
                        <a:t>tryloywder</a:t>
                      </a:r>
                      <a:r>
                        <a:rPr lang="en-GB" sz="1600" b="0" i="0" dirty="0">
                          <a:solidFill>
                            <a:srgbClr val="000000"/>
                          </a:solidFill>
                          <a:effectLst/>
                          <a:latin typeface="Roboto" panose="02000000000000000000" pitchFamily="2" charset="0"/>
                        </a:rPr>
                        <a:t> a </a:t>
                      </a:r>
                      <a:r>
                        <a:rPr lang="en-GB" sz="1600" b="0" i="0" dirty="0" err="1">
                          <a:solidFill>
                            <a:srgbClr val="000000"/>
                          </a:solidFill>
                          <a:effectLst/>
                          <a:latin typeface="Roboto" panose="02000000000000000000" pitchFamily="2" charset="0"/>
                        </a:rPr>
                        <a:t>diogelwch</a:t>
                      </a: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 Y nod yw sicrhau bod sefydliadau sector </a:t>
                      </a:r>
                      <a:r>
                        <a:rPr lang="en-GB" sz="1600" b="0" dirty="0" err="1">
                          <a:solidFill>
                            <a:schemeClr val="tx1"/>
                          </a:solidFill>
                          <a:latin typeface="Arial" panose="020B0604020202020204" pitchFamily="34" charset="0"/>
                          <a:ea typeface="Calibri" panose="020F0502020204030204" pitchFamily="34" charset="0"/>
                          <a:cs typeface="Arial" panose="020B0604020202020204" pitchFamily="34" charset="0"/>
                        </a:rPr>
                        <a:t>trydedd</a:t>
                      </a: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 sector/gwirfoddol sector a chyrff ariannu yn bartneriaid cyfartal mewn unrhyw sgwrs ariannu. </a:t>
                      </a:r>
                      <a:endParaRPr lang="en-GB" sz="1600" b="0" dirty="0">
                        <a:latin typeface="Arial" panose="020B0604020202020204" pitchFamily="34" charset="0"/>
                        <a:cs typeface="Arial" panose="020B0604020202020204" pitchFamily="34" charset="0"/>
                      </a:endParaRPr>
                    </a:p>
                    <a:p>
                      <a:pPr algn="just"/>
                      <a:endParaRPr lang="en-GB" sz="16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969171573"/>
                  </a:ext>
                </a:extLst>
              </a:tr>
              <a:tr h="930826">
                <a:tc>
                  <a:txBody>
                    <a:bodyPr/>
                    <a:lstStyle/>
                    <a:p>
                      <a:pPr marL="0" indent="0" algn="just">
                        <a:lnSpc>
                          <a:spcPct val="107000"/>
                        </a:lnSpc>
                        <a:spcAft>
                          <a:spcPts val="800"/>
                        </a:spcAft>
                        <a:buFont typeface="Arial" panose="020B0604020202020204" pitchFamily="34" charset="0"/>
                        <a:buNone/>
                      </a:pPr>
                      <a:r>
                        <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principles are designed to be viewed and used as an interconnected, virtuous circle of behaviour not as stand-alone activities.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6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Mae'r egwyddorion wedi'u cynllunio i gael eu hystyried a'u defnyddio fel cylch rhyng-gysylltiedig, rhinweddol o ymddygiad nid fel gweithgareddau annibynnol.</a:t>
                      </a:r>
                      <a:endParaRPr lang="en-GB" sz="16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108245060"/>
                  </a:ext>
                </a:extLst>
              </a:tr>
              <a:tr h="93082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5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5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283371092"/>
                  </a:ext>
                </a:extLst>
              </a:tr>
            </a:tbl>
          </a:graphicData>
        </a:graphic>
      </p:graphicFrame>
      <p:sp>
        <p:nvSpPr>
          <p:cNvPr id="4" name="Footer Placeholder 3">
            <a:extLst>
              <a:ext uri="{FF2B5EF4-FFF2-40B4-BE49-F238E27FC236}">
                <a16:creationId xmlns:a16="http://schemas.microsoft.com/office/drawing/2014/main" id="{CE83DC5E-D558-853A-D870-A8DF107A5A92}"/>
              </a:ext>
            </a:extLst>
          </p:cNvPr>
          <p:cNvSpPr>
            <a:spLocks noGrp="1"/>
          </p:cNvSpPr>
          <p:nvPr>
            <p:ph type="ftr" sz="quarter" idx="11"/>
          </p:nvPr>
        </p:nvSpPr>
        <p:spPr>
          <a:xfrm>
            <a:off x="209006" y="6356350"/>
            <a:ext cx="7944394" cy="365125"/>
          </a:xfrm>
        </p:spPr>
        <p:txBody>
          <a:bodyPr/>
          <a:lstStyle/>
          <a:p>
            <a:pPr algn="l"/>
            <a:r>
              <a:rPr lang="en-GB" sz="1000" dirty="0">
                <a:solidFill>
                  <a:schemeClr val="tx1"/>
                </a:solidFill>
                <a:latin typeface="Arial" panose="020B0604020202020204" pitchFamily="34" charset="0"/>
                <a:cs typeface="Arial" panose="020B0604020202020204" pitchFamily="34" charset="0"/>
              </a:rPr>
              <a:t>2 of 2</a:t>
            </a:r>
          </a:p>
        </p:txBody>
      </p:sp>
    </p:spTree>
    <p:extLst>
      <p:ext uri="{BB962C8B-B14F-4D97-AF65-F5344CB8AC3E}">
        <p14:creationId xmlns:p14="http://schemas.microsoft.com/office/powerpoint/2010/main" val="1005612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E728BAF4-52D2-4EEE-D18F-647D598D4E72}"/>
              </a:ext>
            </a:extLst>
          </p:cNvPr>
          <p:cNvSpPr>
            <a:spLocks noGrp="1"/>
          </p:cNvSpPr>
          <p:nvPr>
            <p:ph type="subTitle" idx="1"/>
          </p:nvPr>
        </p:nvSpPr>
        <p:spPr>
          <a:xfrm>
            <a:off x="209006" y="3088397"/>
            <a:ext cx="10458994" cy="3557500"/>
          </a:xfrm>
          <a:solidFill>
            <a:schemeClr val="bg2"/>
          </a:solidFill>
        </p:spPr>
        <p:txBody>
          <a:bodyPr>
            <a:normAutofit/>
          </a:bodyPr>
          <a:lstStyle/>
          <a:p>
            <a:endParaRPr lang="en-GB" dirty="0"/>
          </a:p>
        </p:txBody>
      </p:sp>
      <p:sp>
        <p:nvSpPr>
          <p:cNvPr id="25" name="Rectangle 19">
            <a:extLst>
              <a:ext uri="{FF2B5EF4-FFF2-40B4-BE49-F238E27FC236}">
                <a16:creationId xmlns:a16="http://schemas.microsoft.com/office/drawing/2014/main" id="{E7B7A589-F422-EE76-2F81-35229DE420E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26" name="Slide Number Placeholder 25">
            <a:extLst>
              <a:ext uri="{FF2B5EF4-FFF2-40B4-BE49-F238E27FC236}">
                <a16:creationId xmlns:a16="http://schemas.microsoft.com/office/drawing/2014/main" id="{9F5453D2-3A38-268E-54C7-67A28CE6C6AE}"/>
              </a:ext>
            </a:extLst>
          </p:cNvPr>
          <p:cNvSpPr>
            <a:spLocks noGrp="1"/>
          </p:cNvSpPr>
          <p:nvPr>
            <p:ph type="sldNum" sz="quarter" idx="12"/>
          </p:nvPr>
        </p:nvSpPr>
        <p:spPr/>
        <p:txBody>
          <a:bodyPr/>
          <a:lstStyle/>
          <a:p>
            <a:fld id="{EAAF0CEA-B6E4-4B36-997F-98A93A01189D}" type="slidenum">
              <a:rPr lang="en-GB" smtClean="0">
                <a:solidFill>
                  <a:schemeClr val="tx1"/>
                </a:solidFill>
              </a:rPr>
              <a:pPr/>
              <a:t>12</a:t>
            </a:fld>
            <a:endParaRPr lang="en-GB" dirty="0">
              <a:solidFill>
                <a:schemeClr val="tx1"/>
              </a:solidFill>
            </a:endParaRPr>
          </a:p>
        </p:txBody>
      </p:sp>
      <p:graphicFrame>
        <p:nvGraphicFramePr>
          <p:cNvPr id="3" name="Table 5">
            <a:extLst>
              <a:ext uri="{FF2B5EF4-FFF2-40B4-BE49-F238E27FC236}">
                <a16:creationId xmlns:a16="http://schemas.microsoft.com/office/drawing/2014/main" id="{E835219F-F956-271F-426C-2C1EB5ADCA77}"/>
              </a:ext>
            </a:extLst>
          </p:cNvPr>
          <p:cNvGraphicFramePr>
            <a:graphicFrameLocks noGrp="1"/>
          </p:cNvGraphicFramePr>
          <p:nvPr>
            <p:extLst>
              <p:ext uri="{D42A27DB-BD31-4B8C-83A1-F6EECF244321}">
                <p14:modId xmlns:p14="http://schemas.microsoft.com/office/powerpoint/2010/main" val="694486995"/>
              </p:ext>
            </p:extLst>
          </p:nvPr>
        </p:nvGraphicFramePr>
        <p:xfrm>
          <a:off x="209006" y="3065417"/>
          <a:ext cx="10450286" cy="4024141"/>
        </p:xfrm>
        <a:graphic>
          <a:graphicData uri="http://schemas.openxmlformats.org/drawingml/2006/table">
            <a:tbl>
              <a:tblPr firstRow="1" bandRow="1">
                <a:tableStyleId>{5C22544A-7EE6-4342-B048-85BDC9FD1C3A}</a:tableStyleId>
              </a:tblPr>
              <a:tblGrid>
                <a:gridCol w="5184214">
                  <a:extLst>
                    <a:ext uri="{9D8B030D-6E8A-4147-A177-3AD203B41FA5}">
                      <a16:colId xmlns:a16="http://schemas.microsoft.com/office/drawing/2014/main" val="2564048130"/>
                    </a:ext>
                  </a:extLst>
                </a:gridCol>
                <a:gridCol w="217525">
                  <a:extLst>
                    <a:ext uri="{9D8B030D-6E8A-4147-A177-3AD203B41FA5}">
                      <a16:colId xmlns:a16="http://schemas.microsoft.com/office/drawing/2014/main" val="2803453511"/>
                    </a:ext>
                  </a:extLst>
                </a:gridCol>
                <a:gridCol w="5048547">
                  <a:extLst>
                    <a:ext uri="{9D8B030D-6E8A-4147-A177-3AD203B41FA5}">
                      <a16:colId xmlns:a16="http://schemas.microsoft.com/office/drawing/2014/main" val="3934125167"/>
                    </a:ext>
                  </a:extLst>
                </a:gridCol>
              </a:tblGrid>
              <a:tr h="1648668">
                <a:tc>
                  <a:txBody>
                    <a:bodyPr/>
                    <a:lstStyle/>
                    <a:p>
                      <a:pPr algn="just">
                        <a:lnSpc>
                          <a:spcPct val="107000"/>
                        </a:lnSpc>
                        <a:spcAft>
                          <a:spcPts val="800"/>
                        </a:spcAft>
                      </a:pPr>
                      <a:r>
                        <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Our communities need to have a range of accessible services to meet a variety of individual and collective needs, we must therefore ensure fairness of access to funding.</a:t>
                      </a:r>
                    </a:p>
                    <a:p>
                      <a:pPr algn="just">
                        <a:lnSpc>
                          <a:spcPct val="107000"/>
                        </a:lnSpc>
                        <a:spcAft>
                          <a:spcPts val="800"/>
                        </a:spcAft>
                      </a:pPr>
                      <a:r>
                        <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6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indent="0" algn="just" defTabSz="914400" rtl="0" eaLnBrk="1" latinLnBrk="0" hangingPunct="1">
                        <a:lnSpc>
                          <a:spcPct val="107000"/>
                        </a:lnSpc>
                        <a:spcAft>
                          <a:spcPts val="800"/>
                        </a:spcAft>
                        <a:buFont typeface="Arial" panose="020B0604020202020204" pitchFamily="34" charset="0"/>
                        <a:buNone/>
                      </a:pPr>
                      <a:r>
                        <a:rPr lang="en-GB" sz="16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Mae angen i'n cymunedau gael ystod o wasanaethau hygyrch </a:t>
                      </a:r>
                      <a:r>
                        <a:rPr lang="en-GB" sz="1600" b="0" kern="1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i</a:t>
                      </a:r>
                      <a:r>
                        <a:rPr lang="en-GB" sz="16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1600" b="0" kern="1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gwrdd</a:t>
                      </a:r>
                      <a:r>
                        <a:rPr lang="en-GB" sz="16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 amrywiaeth o anghenion unigol ac ar y cyd, rhaid i ni felly sicrhau tegwch mynediad at gyllid.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969171573"/>
                  </a:ext>
                </a:extLst>
              </a:tr>
              <a:tr h="1648668">
                <a:tc>
                  <a:txBody>
                    <a:bodyPr/>
                    <a:lstStyle/>
                    <a:p>
                      <a:pPr marL="0" marR="0" lvl="0" indent="0" algn="just"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GB" sz="1600" b="0" dirty="0">
                          <a:effectLst/>
                          <a:latin typeface="Arial" panose="020B0604020202020204" pitchFamily="34" charset="0"/>
                          <a:ea typeface="Calibri" panose="020F0502020204030204" pitchFamily="34" charset="0"/>
                          <a:cs typeface="Arial" panose="020B0604020202020204" pitchFamily="34" charset="0"/>
                        </a:rPr>
                        <a:t>This means having funding practices that are proportionate, removing barriers to inclusion and building support for organisations who find it difficult to engage in funding processes. </a:t>
                      </a:r>
                    </a:p>
                    <a:p>
                      <a:pPr marL="0" indent="0" algn="just">
                        <a:lnSpc>
                          <a:spcPct val="107000"/>
                        </a:lnSpc>
                        <a:spcAft>
                          <a:spcPts val="800"/>
                        </a:spcAft>
                        <a:buFont typeface="Arial" panose="020B0604020202020204" pitchFamily="34" charset="0"/>
                        <a:buNone/>
                      </a:pPr>
                      <a:endPar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6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indent="0" algn="just">
                        <a:lnSpc>
                          <a:spcPct val="107000"/>
                        </a:lnSpc>
                        <a:spcAft>
                          <a:spcPts val="800"/>
                        </a:spcAft>
                        <a:buFont typeface="Arial" panose="020B0604020202020204" pitchFamily="34" charset="0"/>
                        <a:buNone/>
                      </a:pPr>
                      <a:r>
                        <a:rPr lang="en-GB" sz="1600" dirty="0">
                          <a:latin typeface="Arial" panose="020B0604020202020204" pitchFamily="34" charset="0"/>
                          <a:ea typeface="Calibri" panose="020F0502020204030204" pitchFamily="34" charset="0"/>
                          <a:cs typeface="Times New Roman" panose="02020603050405020304" pitchFamily="18" charset="0"/>
                        </a:rPr>
                        <a:t>Mae hyn yn golygu cael arferion cyllido sy'n gymesur, cael gwared ar rwystrau i gynhwysiant ac adeiladu cefnogaeth i sefydliadau sy'n ei chael hi'n anodd cymryd rhan mewn prosesau ariannu.</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108245060"/>
                  </a:ext>
                </a:extLst>
              </a:tr>
              <a:tr h="72680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5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5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283371092"/>
                  </a:ext>
                </a:extLst>
              </a:tr>
            </a:tbl>
          </a:graphicData>
        </a:graphic>
      </p:graphicFrame>
      <p:sp>
        <p:nvSpPr>
          <p:cNvPr id="4" name="Subtitle 4">
            <a:extLst>
              <a:ext uri="{FF2B5EF4-FFF2-40B4-BE49-F238E27FC236}">
                <a16:creationId xmlns:a16="http://schemas.microsoft.com/office/drawing/2014/main" id="{2E447E31-7DEB-D567-BFD0-D5721871AD18}"/>
              </a:ext>
            </a:extLst>
          </p:cNvPr>
          <p:cNvSpPr txBox="1">
            <a:spLocks/>
          </p:cNvSpPr>
          <p:nvPr/>
        </p:nvSpPr>
        <p:spPr>
          <a:xfrm>
            <a:off x="10876" y="9246"/>
            <a:ext cx="3248025" cy="2990850"/>
          </a:xfrm>
          <a:prstGeom prst="ellipse">
            <a:avLst/>
          </a:prstGeom>
          <a:solidFill>
            <a:schemeClr val="accent2">
              <a:lumMod val="40000"/>
              <a:lumOff val="60000"/>
            </a:schemeClr>
          </a:solidFill>
          <a:ln w="12700" cap="flat" cmpd="sng" algn="ctr">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eaLnBrk="0" fontAlgn="base" hangingPunct="0">
              <a:lnSpc>
                <a:spcPct val="100000"/>
              </a:lnSpc>
              <a:spcBef>
                <a:spcPct val="0"/>
              </a:spcBef>
              <a:spcAft>
                <a:spcPct val="0"/>
              </a:spcAft>
              <a:buFontTx/>
              <a:buNone/>
            </a:pPr>
            <a:r>
              <a:rPr lang="en-US" altLang="en-US" sz="1600" b="1" dirty="0">
                <a:solidFill>
                  <a:schemeClr val="tx1"/>
                </a:solidFill>
                <a:ea typeface="Calibri" panose="020F0502020204030204" pitchFamily="34" charset="0"/>
              </a:rPr>
              <a:t>Equity</a:t>
            </a:r>
          </a:p>
          <a:p>
            <a:pPr eaLnBrk="0" fontAlgn="base" hangingPunct="0">
              <a:lnSpc>
                <a:spcPct val="100000"/>
              </a:lnSpc>
              <a:spcBef>
                <a:spcPct val="0"/>
              </a:spcBef>
              <a:spcAft>
                <a:spcPct val="0"/>
              </a:spcAft>
              <a:buFontTx/>
              <a:buNone/>
            </a:pPr>
            <a:endParaRPr lang="en-US" altLang="en-US" sz="2800" dirty="0">
              <a:solidFill>
                <a:schemeClr val="tx1"/>
              </a:solidFill>
            </a:endParaRPr>
          </a:p>
          <a:p>
            <a:pPr eaLnBrk="0" fontAlgn="base" hangingPunct="0">
              <a:lnSpc>
                <a:spcPct val="100000"/>
              </a:lnSpc>
              <a:spcBef>
                <a:spcPct val="0"/>
              </a:spcBef>
              <a:spcAft>
                <a:spcPct val="0"/>
              </a:spcAft>
              <a:buFontTx/>
              <a:buNone/>
            </a:pPr>
            <a:r>
              <a:rPr lang="en-US" altLang="en-US" sz="1400" dirty="0">
                <a:solidFill>
                  <a:schemeClr val="tx1"/>
                </a:solidFill>
                <a:ea typeface="Calibri" panose="020F0502020204030204" pitchFamily="34" charset="0"/>
              </a:rPr>
              <a:t>Ensure fairness of access for all - creating a funding environment that is proportionate, remove barriers to inclusion and builds support.</a:t>
            </a:r>
            <a:endParaRPr lang="en-US" altLang="en-US" sz="1400" dirty="0">
              <a:solidFill>
                <a:schemeClr val="tx1"/>
              </a:solidFill>
            </a:endParaRPr>
          </a:p>
          <a:p>
            <a:endParaRPr lang="en-GB" dirty="0"/>
          </a:p>
        </p:txBody>
      </p:sp>
      <p:sp>
        <p:nvSpPr>
          <p:cNvPr id="6" name="Subtitle 4">
            <a:extLst>
              <a:ext uri="{FF2B5EF4-FFF2-40B4-BE49-F238E27FC236}">
                <a16:creationId xmlns:a16="http://schemas.microsoft.com/office/drawing/2014/main" id="{F4F2830E-8480-5CF4-9CE6-31E8DCB5ECEB}"/>
              </a:ext>
            </a:extLst>
          </p:cNvPr>
          <p:cNvSpPr txBox="1">
            <a:spLocks/>
          </p:cNvSpPr>
          <p:nvPr/>
        </p:nvSpPr>
        <p:spPr>
          <a:xfrm>
            <a:off x="6929856" y="4888"/>
            <a:ext cx="3248025" cy="2990850"/>
          </a:xfrm>
          <a:prstGeom prst="ellipse">
            <a:avLst/>
          </a:prstGeom>
          <a:solidFill>
            <a:schemeClr val="accent2">
              <a:lumMod val="40000"/>
              <a:lumOff val="60000"/>
            </a:schemeClr>
          </a:solidFill>
          <a:ln w="12700" cap="flat" cmpd="sng" algn="ctr">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lvl="0" eaLnBrk="0" fontAlgn="base" hangingPunct="0">
              <a:lnSpc>
                <a:spcPct val="100000"/>
              </a:lnSpc>
              <a:spcBef>
                <a:spcPct val="0"/>
              </a:spcBef>
              <a:spcAft>
                <a:spcPct val="0"/>
              </a:spcAft>
            </a:pPr>
            <a:r>
              <a:rPr lang="en-US" altLang="en-US" sz="1600" b="1" dirty="0">
                <a:solidFill>
                  <a:schemeClr val="tx1"/>
                </a:solidFill>
                <a:ea typeface="Calibri" panose="020F0502020204030204" pitchFamily="34" charset="0"/>
              </a:rPr>
              <a:t>Ecwiti</a:t>
            </a:r>
          </a:p>
          <a:p>
            <a:pPr lvl="0" eaLnBrk="0" fontAlgn="base" hangingPunct="0">
              <a:lnSpc>
                <a:spcPct val="100000"/>
              </a:lnSpc>
              <a:spcBef>
                <a:spcPct val="0"/>
              </a:spcBef>
              <a:spcAft>
                <a:spcPct val="0"/>
              </a:spcAft>
            </a:pPr>
            <a:endParaRPr lang="en-US" altLang="en-US" sz="1800" dirty="0">
              <a:solidFill>
                <a:schemeClr val="tx1"/>
              </a:solidFill>
              <a:ea typeface="Calibri" panose="020F0502020204030204" pitchFamily="34" charset="0"/>
            </a:endParaRPr>
          </a:p>
          <a:p>
            <a:pPr lvl="0" eaLnBrk="0" fontAlgn="base" hangingPunct="0">
              <a:lnSpc>
                <a:spcPct val="100000"/>
              </a:lnSpc>
              <a:spcBef>
                <a:spcPct val="0"/>
              </a:spcBef>
              <a:spcAft>
                <a:spcPct val="0"/>
              </a:spcAft>
            </a:pPr>
            <a:r>
              <a:rPr lang="en-US" altLang="en-US" sz="1800" dirty="0">
                <a:solidFill>
                  <a:schemeClr val="tx1"/>
                </a:solidFill>
                <a:ea typeface="Calibri" panose="020F0502020204030204" pitchFamily="34" charset="0"/>
              </a:rPr>
              <a:t>
</a:t>
            </a:r>
            <a:r>
              <a:rPr lang="en-US" altLang="en-US" sz="1400" dirty="0">
                <a:solidFill>
                  <a:schemeClr val="tx1"/>
                </a:solidFill>
                <a:ea typeface="Calibri" panose="020F0502020204030204" pitchFamily="34" charset="0"/>
              </a:rPr>
              <a:t>Sicrhau tegwch mynediad i bawb - creu amgylchedd ariannu sy'n gymesur, cael gwared ar rwystrau i gynhwysiant ac adeiladu cefnogaeth.</a:t>
            </a:r>
          </a:p>
          <a:p>
            <a:pPr lvl="0" eaLnBrk="0" fontAlgn="base" hangingPunct="0">
              <a:lnSpc>
                <a:spcPct val="100000"/>
              </a:lnSpc>
              <a:spcBef>
                <a:spcPct val="0"/>
              </a:spcBef>
              <a:spcAft>
                <a:spcPct val="0"/>
              </a:spcAft>
            </a:pPr>
            <a:endParaRPr lang="en-US" altLang="en-US" sz="1400" dirty="0">
              <a:solidFill>
                <a:schemeClr val="tx1"/>
              </a:solidFill>
              <a:ea typeface="Calibri" panose="020F0502020204030204" pitchFamily="34" charset="0"/>
            </a:endParaRPr>
          </a:p>
          <a:p>
            <a:pPr lvl="0" eaLnBrk="0" fontAlgn="base" hangingPunct="0">
              <a:lnSpc>
                <a:spcPct val="100000"/>
              </a:lnSpc>
              <a:spcBef>
                <a:spcPct val="0"/>
              </a:spcBef>
              <a:spcAft>
                <a:spcPct val="0"/>
              </a:spcAft>
            </a:pPr>
            <a:endParaRPr lang="en-GB" sz="1400" dirty="0"/>
          </a:p>
        </p:txBody>
      </p:sp>
      <p:sp>
        <p:nvSpPr>
          <p:cNvPr id="2" name="Footer Placeholder 1">
            <a:extLst>
              <a:ext uri="{FF2B5EF4-FFF2-40B4-BE49-F238E27FC236}">
                <a16:creationId xmlns:a16="http://schemas.microsoft.com/office/drawing/2014/main" id="{A32D9CD4-925A-5ECB-9B58-0F2ECD340D89}"/>
              </a:ext>
            </a:extLst>
          </p:cNvPr>
          <p:cNvSpPr>
            <a:spLocks noGrp="1"/>
          </p:cNvSpPr>
          <p:nvPr>
            <p:ph type="ftr" sz="quarter" idx="11"/>
          </p:nvPr>
        </p:nvSpPr>
        <p:spPr>
          <a:xfrm>
            <a:off x="209006" y="6356350"/>
            <a:ext cx="7944394" cy="365125"/>
          </a:xfrm>
        </p:spPr>
        <p:txBody>
          <a:bodyPr/>
          <a:lstStyle/>
          <a:p>
            <a:pPr algn="l"/>
            <a:r>
              <a:rPr lang="en-GB" sz="1000" dirty="0">
                <a:solidFill>
                  <a:schemeClr val="tx1"/>
                </a:solidFill>
                <a:latin typeface="Arial" panose="020B0604020202020204" pitchFamily="34" charset="0"/>
                <a:cs typeface="Arial" panose="020B0604020202020204" pitchFamily="34" charset="0"/>
              </a:rPr>
              <a:t>1 of 2</a:t>
            </a:r>
          </a:p>
        </p:txBody>
      </p:sp>
    </p:spTree>
    <p:extLst>
      <p:ext uri="{BB962C8B-B14F-4D97-AF65-F5344CB8AC3E}">
        <p14:creationId xmlns:p14="http://schemas.microsoft.com/office/powerpoint/2010/main" val="169977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E728BAF4-52D2-4EEE-D18F-647D598D4E72}"/>
              </a:ext>
            </a:extLst>
          </p:cNvPr>
          <p:cNvSpPr>
            <a:spLocks noGrp="1"/>
          </p:cNvSpPr>
          <p:nvPr>
            <p:ph type="subTitle" idx="1"/>
          </p:nvPr>
        </p:nvSpPr>
        <p:spPr>
          <a:xfrm>
            <a:off x="209006" y="3088397"/>
            <a:ext cx="10458994" cy="3557500"/>
          </a:xfrm>
          <a:solidFill>
            <a:schemeClr val="bg2"/>
          </a:solidFill>
        </p:spPr>
        <p:txBody>
          <a:bodyPr>
            <a:normAutofit/>
          </a:bodyPr>
          <a:lstStyle/>
          <a:p>
            <a:endParaRPr lang="en-GB" dirty="0"/>
          </a:p>
        </p:txBody>
      </p:sp>
      <p:sp>
        <p:nvSpPr>
          <p:cNvPr id="25" name="Rectangle 19">
            <a:extLst>
              <a:ext uri="{FF2B5EF4-FFF2-40B4-BE49-F238E27FC236}">
                <a16:creationId xmlns:a16="http://schemas.microsoft.com/office/drawing/2014/main" id="{E7B7A589-F422-EE76-2F81-35229DE420E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26" name="Slide Number Placeholder 25">
            <a:extLst>
              <a:ext uri="{FF2B5EF4-FFF2-40B4-BE49-F238E27FC236}">
                <a16:creationId xmlns:a16="http://schemas.microsoft.com/office/drawing/2014/main" id="{9F5453D2-3A38-268E-54C7-67A28CE6C6AE}"/>
              </a:ext>
            </a:extLst>
          </p:cNvPr>
          <p:cNvSpPr>
            <a:spLocks noGrp="1"/>
          </p:cNvSpPr>
          <p:nvPr>
            <p:ph type="sldNum" sz="quarter" idx="12"/>
          </p:nvPr>
        </p:nvSpPr>
        <p:spPr/>
        <p:txBody>
          <a:bodyPr/>
          <a:lstStyle/>
          <a:p>
            <a:fld id="{EAAF0CEA-B6E4-4B36-997F-98A93A01189D}" type="slidenum">
              <a:rPr lang="en-GB" smtClean="0">
                <a:solidFill>
                  <a:schemeClr val="tx1"/>
                </a:solidFill>
              </a:rPr>
              <a:pPr/>
              <a:t>13</a:t>
            </a:fld>
            <a:endParaRPr lang="en-GB" dirty="0">
              <a:solidFill>
                <a:schemeClr val="tx1"/>
              </a:solidFill>
            </a:endParaRPr>
          </a:p>
        </p:txBody>
      </p:sp>
      <p:graphicFrame>
        <p:nvGraphicFramePr>
          <p:cNvPr id="3" name="Table 5">
            <a:extLst>
              <a:ext uri="{FF2B5EF4-FFF2-40B4-BE49-F238E27FC236}">
                <a16:creationId xmlns:a16="http://schemas.microsoft.com/office/drawing/2014/main" id="{E835219F-F956-271F-426C-2C1EB5ADCA77}"/>
              </a:ext>
            </a:extLst>
          </p:cNvPr>
          <p:cNvGraphicFramePr>
            <a:graphicFrameLocks noGrp="1"/>
          </p:cNvGraphicFramePr>
          <p:nvPr>
            <p:extLst>
              <p:ext uri="{D42A27DB-BD31-4B8C-83A1-F6EECF244321}">
                <p14:modId xmlns:p14="http://schemas.microsoft.com/office/powerpoint/2010/main" val="394759272"/>
              </p:ext>
            </p:extLst>
          </p:nvPr>
        </p:nvGraphicFramePr>
        <p:xfrm>
          <a:off x="209006" y="3428999"/>
          <a:ext cx="10450286" cy="4238137"/>
        </p:xfrm>
        <a:graphic>
          <a:graphicData uri="http://schemas.openxmlformats.org/drawingml/2006/table">
            <a:tbl>
              <a:tblPr firstRow="1" bandRow="1">
                <a:tableStyleId>{5C22544A-7EE6-4342-B048-85BDC9FD1C3A}</a:tableStyleId>
              </a:tblPr>
              <a:tblGrid>
                <a:gridCol w="5184214">
                  <a:extLst>
                    <a:ext uri="{9D8B030D-6E8A-4147-A177-3AD203B41FA5}">
                      <a16:colId xmlns:a16="http://schemas.microsoft.com/office/drawing/2014/main" val="2564048130"/>
                    </a:ext>
                  </a:extLst>
                </a:gridCol>
                <a:gridCol w="217525">
                  <a:extLst>
                    <a:ext uri="{9D8B030D-6E8A-4147-A177-3AD203B41FA5}">
                      <a16:colId xmlns:a16="http://schemas.microsoft.com/office/drawing/2014/main" val="2803453511"/>
                    </a:ext>
                  </a:extLst>
                </a:gridCol>
                <a:gridCol w="5048547">
                  <a:extLst>
                    <a:ext uri="{9D8B030D-6E8A-4147-A177-3AD203B41FA5}">
                      <a16:colId xmlns:a16="http://schemas.microsoft.com/office/drawing/2014/main" val="3934125167"/>
                    </a:ext>
                  </a:extLst>
                </a:gridCol>
              </a:tblGrid>
              <a:tr h="2050351">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lang="en-GB" sz="16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This means creating a funding environment that engenders trust, promotes transparency and mutual respect, where it is safe to speak the truth without fear. Where possible and appropriate this means employing processes that encourage collaboration. </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6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marR="0" lvl="0" indent="0" algn="just"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GB" sz="1600" b="0" dirty="0">
                          <a:solidFill>
                            <a:schemeClr val="tx1"/>
                          </a:solidFill>
                          <a:latin typeface="Arial" panose="020B0604020202020204" pitchFamily="34" charset="0"/>
                          <a:ea typeface="Calibri" panose="020F0502020204030204" pitchFamily="34" charset="0"/>
                          <a:cs typeface="Times New Roman" panose="02020603050405020304" pitchFamily="18" charset="0"/>
                        </a:rPr>
                        <a:t>Mae hyn yn golygu creu amgylchedd ariannu sy'n ennyn </a:t>
                      </a:r>
                      <a:r>
                        <a:rPr lang="en-GB" sz="1600" b="0" dirty="0" err="1">
                          <a:solidFill>
                            <a:schemeClr val="tx1"/>
                          </a:solidFill>
                          <a:latin typeface="Arial" panose="020B0604020202020204" pitchFamily="34" charset="0"/>
                          <a:ea typeface="Calibri" panose="020F0502020204030204" pitchFamily="34" charset="0"/>
                          <a:cs typeface="Times New Roman" panose="02020603050405020304" pitchFamily="18" charset="0"/>
                        </a:rPr>
                        <a:t>ymddiriedaeth</a:t>
                      </a:r>
                      <a:r>
                        <a:rPr lang="en-GB" sz="1600" b="0" dirty="0">
                          <a:solidFill>
                            <a:schemeClr val="tx1"/>
                          </a:solidFill>
                          <a:latin typeface="Arial" panose="020B0604020202020204" pitchFamily="34" charset="0"/>
                          <a:ea typeface="Calibri" panose="020F0502020204030204" pitchFamily="34" charset="0"/>
                          <a:cs typeface="Times New Roman" panose="02020603050405020304" pitchFamily="18" charset="0"/>
                        </a:rPr>
                        <a:t>, </a:t>
                      </a:r>
                      <a:r>
                        <a:rPr lang="en-GB" sz="1600" b="0" dirty="0" err="1">
                          <a:solidFill>
                            <a:schemeClr val="tx1"/>
                          </a:solidFill>
                          <a:latin typeface="Arial" panose="020B0604020202020204" pitchFamily="34" charset="0"/>
                          <a:ea typeface="Calibri" panose="020F0502020204030204" pitchFamily="34" charset="0"/>
                          <a:cs typeface="Times New Roman" panose="02020603050405020304" pitchFamily="18" charset="0"/>
                        </a:rPr>
                        <a:t>sy’n</a:t>
                      </a:r>
                      <a:r>
                        <a:rPr lang="en-GB" sz="1600" b="0" dirty="0">
                          <a:solidFill>
                            <a:schemeClr val="tx1"/>
                          </a:solidFill>
                          <a:latin typeface="Arial" panose="020B0604020202020204" pitchFamily="34" charset="0"/>
                          <a:ea typeface="Calibri" panose="020F0502020204030204" pitchFamily="34" charset="0"/>
                          <a:cs typeface="Times New Roman" panose="02020603050405020304" pitchFamily="18" charset="0"/>
                        </a:rPr>
                        <a:t> hyrwyddo tryloywder a </a:t>
                      </a:r>
                      <a:r>
                        <a:rPr lang="en-GB" sz="1600" b="0" dirty="0" err="1">
                          <a:solidFill>
                            <a:schemeClr val="tx1"/>
                          </a:solidFill>
                          <a:latin typeface="Arial" panose="020B0604020202020204" pitchFamily="34" charset="0"/>
                          <a:ea typeface="Calibri" panose="020F0502020204030204" pitchFamily="34" charset="0"/>
                          <a:cs typeface="Times New Roman" panose="02020603050405020304" pitchFamily="18" charset="0"/>
                        </a:rPr>
                        <a:t>pharch</a:t>
                      </a:r>
                      <a:r>
                        <a:rPr lang="en-GB" sz="1600" b="0" dirty="0">
                          <a:solidFill>
                            <a:schemeClr val="tx1"/>
                          </a:solidFill>
                          <a:latin typeface="Arial" panose="020B0604020202020204" pitchFamily="34" charset="0"/>
                          <a:ea typeface="Calibri" panose="020F0502020204030204" pitchFamily="34" charset="0"/>
                          <a:cs typeface="Times New Roman" panose="02020603050405020304" pitchFamily="18" charset="0"/>
                        </a:rPr>
                        <a:t>, lle mae'n ddiogel i siarad y gwir heb ofn. Lle bo'n bosib ac yn briodol, mae hyn yn golygu cyflogi prosesau sy'n annog cydweithio. </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defTabSz="914400" rtl="0" eaLnBrk="1" latinLnBrk="0" hangingPunct="1">
                        <a:lnSpc>
                          <a:spcPct val="107000"/>
                        </a:lnSpc>
                        <a:spcAft>
                          <a:spcPts val="800"/>
                        </a:spcAft>
                        <a:buFont typeface="Arial" panose="020B0604020202020204" pitchFamily="34" charset="0"/>
                        <a:buNone/>
                      </a:pPr>
                      <a:endParaRPr lang="en-GB" sz="16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969171573"/>
                  </a:ext>
                </a:extLst>
              </a:tr>
              <a:tr h="1518406">
                <a:tc>
                  <a:txBody>
                    <a:bodyPr/>
                    <a:lstStyle/>
                    <a:p>
                      <a:pPr marL="0" indent="0" algn="just">
                        <a:lnSpc>
                          <a:spcPct val="107000"/>
                        </a:lnSpc>
                        <a:spcAft>
                          <a:spcPts val="800"/>
                        </a:spcAft>
                        <a:buFont typeface="Arial" panose="020B0604020202020204" pitchFamily="34" charset="0"/>
                        <a:buNone/>
                      </a:pPr>
                      <a:endParaRPr lang="en-GB"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5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indent="0" algn="just">
                        <a:lnSpc>
                          <a:spcPct val="107000"/>
                        </a:lnSpc>
                        <a:spcAft>
                          <a:spcPts val="800"/>
                        </a:spcAft>
                        <a:buFont typeface="Arial" panose="020B0604020202020204" pitchFamily="34" charset="0"/>
                        <a:buNone/>
                      </a:pPr>
                      <a:endParaRPr lang="en-GB" dirty="0">
                        <a:latin typeface="Arial" panose="020B0604020202020204" pitchFamily="34" charset="0"/>
                        <a:ea typeface="Calibri" panose="020F0502020204030204" pitchFamily="34" charset="0"/>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108245060"/>
                  </a:ext>
                </a:extLst>
              </a:tr>
              <a:tr h="66938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5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5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283371092"/>
                  </a:ext>
                </a:extLst>
              </a:tr>
            </a:tbl>
          </a:graphicData>
        </a:graphic>
      </p:graphicFrame>
      <p:sp>
        <p:nvSpPr>
          <p:cNvPr id="4" name="Subtitle 4">
            <a:extLst>
              <a:ext uri="{FF2B5EF4-FFF2-40B4-BE49-F238E27FC236}">
                <a16:creationId xmlns:a16="http://schemas.microsoft.com/office/drawing/2014/main" id="{2E447E31-7DEB-D567-BFD0-D5721871AD18}"/>
              </a:ext>
            </a:extLst>
          </p:cNvPr>
          <p:cNvSpPr txBox="1">
            <a:spLocks/>
          </p:cNvSpPr>
          <p:nvPr/>
        </p:nvSpPr>
        <p:spPr>
          <a:xfrm>
            <a:off x="10876" y="9246"/>
            <a:ext cx="3248025" cy="2990850"/>
          </a:xfrm>
          <a:prstGeom prst="ellipse">
            <a:avLst/>
          </a:prstGeom>
          <a:solidFill>
            <a:schemeClr val="accent2">
              <a:lumMod val="40000"/>
              <a:lumOff val="60000"/>
            </a:schemeClr>
          </a:solidFill>
          <a:ln w="12700" cap="flat" cmpd="sng" algn="ctr">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eaLnBrk="0" fontAlgn="base" hangingPunct="0">
              <a:lnSpc>
                <a:spcPct val="100000"/>
              </a:lnSpc>
              <a:spcBef>
                <a:spcPct val="0"/>
              </a:spcBef>
              <a:spcAft>
                <a:spcPct val="0"/>
              </a:spcAft>
              <a:buFontTx/>
              <a:buNone/>
            </a:pPr>
            <a:r>
              <a:rPr lang="en-US" altLang="en-US" sz="1600" b="1" dirty="0">
                <a:solidFill>
                  <a:schemeClr val="tx1"/>
                </a:solidFill>
                <a:ea typeface="Calibri" panose="020F0502020204030204" pitchFamily="34" charset="0"/>
              </a:rPr>
              <a:t>Equity</a:t>
            </a:r>
          </a:p>
          <a:p>
            <a:pPr eaLnBrk="0" fontAlgn="base" hangingPunct="0">
              <a:lnSpc>
                <a:spcPct val="100000"/>
              </a:lnSpc>
              <a:spcBef>
                <a:spcPct val="0"/>
              </a:spcBef>
              <a:spcAft>
                <a:spcPct val="0"/>
              </a:spcAft>
              <a:buFontTx/>
              <a:buNone/>
            </a:pPr>
            <a:endParaRPr lang="en-US" altLang="en-US" sz="2800" dirty="0">
              <a:solidFill>
                <a:schemeClr val="tx1"/>
              </a:solidFill>
            </a:endParaRPr>
          </a:p>
          <a:p>
            <a:pPr eaLnBrk="0" fontAlgn="base" hangingPunct="0">
              <a:lnSpc>
                <a:spcPct val="100000"/>
              </a:lnSpc>
              <a:spcBef>
                <a:spcPct val="0"/>
              </a:spcBef>
              <a:spcAft>
                <a:spcPct val="0"/>
              </a:spcAft>
              <a:buFontTx/>
              <a:buNone/>
            </a:pPr>
            <a:r>
              <a:rPr lang="en-US" altLang="en-US" sz="1400" dirty="0">
                <a:solidFill>
                  <a:schemeClr val="tx1"/>
                </a:solidFill>
                <a:ea typeface="Calibri" panose="020F0502020204030204" pitchFamily="34" charset="0"/>
              </a:rPr>
              <a:t>Ensure fairness of access for all - creating a funding environment that is proportionate, remove barriers to inclusion and builds support.</a:t>
            </a:r>
            <a:endParaRPr lang="en-US" altLang="en-US" sz="1400" dirty="0">
              <a:solidFill>
                <a:schemeClr val="tx1"/>
              </a:solidFill>
            </a:endParaRPr>
          </a:p>
          <a:p>
            <a:endParaRPr lang="en-GB" dirty="0"/>
          </a:p>
        </p:txBody>
      </p:sp>
      <p:sp>
        <p:nvSpPr>
          <p:cNvPr id="6" name="Subtitle 4">
            <a:extLst>
              <a:ext uri="{FF2B5EF4-FFF2-40B4-BE49-F238E27FC236}">
                <a16:creationId xmlns:a16="http://schemas.microsoft.com/office/drawing/2014/main" id="{F4F2830E-8480-5CF4-9CE6-31E8DCB5ECEB}"/>
              </a:ext>
            </a:extLst>
          </p:cNvPr>
          <p:cNvSpPr txBox="1">
            <a:spLocks/>
          </p:cNvSpPr>
          <p:nvPr/>
        </p:nvSpPr>
        <p:spPr>
          <a:xfrm>
            <a:off x="6929856" y="4888"/>
            <a:ext cx="3248025" cy="2990850"/>
          </a:xfrm>
          <a:prstGeom prst="ellipse">
            <a:avLst/>
          </a:prstGeom>
          <a:solidFill>
            <a:schemeClr val="accent2">
              <a:lumMod val="40000"/>
              <a:lumOff val="60000"/>
            </a:schemeClr>
          </a:solidFill>
          <a:ln w="12700" cap="flat" cmpd="sng" algn="ctr">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lvl="0" eaLnBrk="0" fontAlgn="base" hangingPunct="0">
              <a:lnSpc>
                <a:spcPct val="100000"/>
              </a:lnSpc>
              <a:spcBef>
                <a:spcPct val="0"/>
              </a:spcBef>
              <a:spcAft>
                <a:spcPct val="0"/>
              </a:spcAft>
            </a:pPr>
            <a:endParaRPr lang="en-US" altLang="en-US" sz="1600" b="1" dirty="0">
              <a:solidFill>
                <a:schemeClr val="tx1"/>
              </a:solidFill>
              <a:ea typeface="Calibri" panose="020F0502020204030204" pitchFamily="34" charset="0"/>
            </a:endParaRPr>
          </a:p>
          <a:p>
            <a:pPr lvl="0" eaLnBrk="0" fontAlgn="base" hangingPunct="0">
              <a:lnSpc>
                <a:spcPct val="100000"/>
              </a:lnSpc>
              <a:spcBef>
                <a:spcPct val="0"/>
              </a:spcBef>
              <a:spcAft>
                <a:spcPct val="0"/>
              </a:spcAft>
            </a:pPr>
            <a:r>
              <a:rPr lang="en-US" altLang="en-US" sz="1600" b="1" dirty="0">
                <a:solidFill>
                  <a:schemeClr val="tx1"/>
                </a:solidFill>
                <a:ea typeface="Calibri" panose="020F0502020204030204" pitchFamily="34" charset="0"/>
              </a:rPr>
              <a:t>Ecwiti</a:t>
            </a:r>
          </a:p>
          <a:p>
            <a:pPr lvl="0" eaLnBrk="0" fontAlgn="base" hangingPunct="0">
              <a:lnSpc>
                <a:spcPct val="100000"/>
              </a:lnSpc>
              <a:spcBef>
                <a:spcPct val="0"/>
              </a:spcBef>
              <a:spcAft>
                <a:spcPct val="0"/>
              </a:spcAft>
            </a:pPr>
            <a:endParaRPr lang="en-US" altLang="en-US" sz="2000" dirty="0">
              <a:solidFill>
                <a:schemeClr val="tx1"/>
              </a:solidFill>
              <a:ea typeface="Calibri" panose="020F0502020204030204" pitchFamily="34" charset="0"/>
            </a:endParaRPr>
          </a:p>
          <a:p>
            <a:pPr lvl="0" eaLnBrk="0" fontAlgn="base" hangingPunct="0">
              <a:lnSpc>
                <a:spcPct val="100000"/>
              </a:lnSpc>
              <a:spcBef>
                <a:spcPct val="0"/>
              </a:spcBef>
              <a:spcAft>
                <a:spcPct val="0"/>
              </a:spcAft>
            </a:pPr>
            <a:endParaRPr lang="en-US" altLang="en-US" sz="2000" dirty="0">
              <a:solidFill>
                <a:schemeClr val="tx1"/>
              </a:solidFill>
              <a:ea typeface="Calibri" panose="020F0502020204030204" pitchFamily="34" charset="0"/>
            </a:endParaRPr>
          </a:p>
          <a:p>
            <a:pPr lvl="0" eaLnBrk="0" fontAlgn="base" hangingPunct="0">
              <a:lnSpc>
                <a:spcPct val="100000"/>
              </a:lnSpc>
              <a:spcBef>
                <a:spcPct val="0"/>
              </a:spcBef>
              <a:spcAft>
                <a:spcPct val="0"/>
              </a:spcAft>
            </a:pPr>
            <a:r>
              <a:rPr lang="en-US" altLang="en-US" sz="1400" dirty="0">
                <a:solidFill>
                  <a:schemeClr val="tx1"/>
                </a:solidFill>
                <a:ea typeface="Calibri" panose="020F0502020204030204" pitchFamily="34" charset="0"/>
              </a:rPr>
              <a:t>Sicrhau tegwch mynediad i bawb - creu amgylchedd ariannu sy'n gymesur, cael gwared ar rwystrau i gynhwysiant ac adeiladu cefnogaeth.</a:t>
            </a:r>
            <a:endParaRPr lang="en-GB" sz="1400" dirty="0"/>
          </a:p>
          <a:p>
            <a:endParaRPr lang="en-GB" dirty="0"/>
          </a:p>
        </p:txBody>
      </p:sp>
      <p:sp>
        <p:nvSpPr>
          <p:cNvPr id="2" name="Footer Placeholder 1">
            <a:extLst>
              <a:ext uri="{FF2B5EF4-FFF2-40B4-BE49-F238E27FC236}">
                <a16:creationId xmlns:a16="http://schemas.microsoft.com/office/drawing/2014/main" id="{11B60B37-D41E-6575-44DF-C73B719D58A1}"/>
              </a:ext>
            </a:extLst>
          </p:cNvPr>
          <p:cNvSpPr>
            <a:spLocks noGrp="1"/>
          </p:cNvSpPr>
          <p:nvPr>
            <p:ph type="ftr" sz="quarter" idx="11"/>
          </p:nvPr>
        </p:nvSpPr>
        <p:spPr>
          <a:xfrm>
            <a:off x="209006" y="6356350"/>
            <a:ext cx="7944394" cy="365125"/>
          </a:xfrm>
        </p:spPr>
        <p:txBody>
          <a:bodyPr/>
          <a:lstStyle/>
          <a:p>
            <a:pPr algn="l"/>
            <a:r>
              <a:rPr lang="en-GB" sz="1000" dirty="0">
                <a:solidFill>
                  <a:schemeClr val="tx1"/>
                </a:solidFill>
                <a:latin typeface="Arial" panose="020B0604020202020204" pitchFamily="34" charset="0"/>
                <a:cs typeface="Arial" panose="020B0604020202020204" pitchFamily="34" charset="0"/>
              </a:rPr>
              <a:t>2 of 2</a:t>
            </a:r>
          </a:p>
        </p:txBody>
      </p:sp>
    </p:spTree>
    <p:extLst>
      <p:ext uri="{BB962C8B-B14F-4D97-AF65-F5344CB8AC3E}">
        <p14:creationId xmlns:p14="http://schemas.microsoft.com/office/powerpoint/2010/main" val="3029603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E728BAF4-52D2-4EEE-D18F-647D598D4E72}"/>
              </a:ext>
            </a:extLst>
          </p:cNvPr>
          <p:cNvSpPr>
            <a:spLocks noGrp="1"/>
          </p:cNvSpPr>
          <p:nvPr>
            <p:ph type="subTitle" idx="1"/>
          </p:nvPr>
        </p:nvSpPr>
        <p:spPr>
          <a:xfrm>
            <a:off x="209006" y="3088397"/>
            <a:ext cx="10458994" cy="3557500"/>
          </a:xfrm>
          <a:solidFill>
            <a:schemeClr val="bg2"/>
          </a:solidFill>
        </p:spPr>
        <p:txBody>
          <a:bodyPr>
            <a:normAutofit/>
          </a:bodyPr>
          <a:lstStyle/>
          <a:p>
            <a:endParaRPr lang="en-GB" dirty="0"/>
          </a:p>
        </p:txBody>
      </p:sp>
      <p:sp>
        <p:nvSpPr>
          <p:cNvPr id="25" name="Rectangle 19">
            <a:extLst>
              <a:ext uri="{FF2B5EF4-FFF2-40B4-BE49-F238E27FC236}">
                <a16:creationId xmlns:a16="http://schemas.microsoft.com/office/drawing/2014/main" id="{E7B7A589-F422-EE76-2F81-35229DE420E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26" name="Slide Number Placeholder 25">
            <a:extLst>
              <a:ext uri="{FF2B5EF4-FFF2-40B4-BE49-F238E27FC236}">
                <a16:creationId xmlns:a16="http://schemas.microsoft.com/office/drawing/2014/main" id="{9F5453D2-3A38-268E-54C7-67A28CE6C6AE}"/>
              </a:ext>
            </a:extLst>
          </p:cNvPr>
          <p:cNvSpPr>
            <a:spLocks noGrp="1"/>
          </p:cNvSpPr>
          <p:nvPr>
            <p:ph type="sldNum" sz="quarter" idx="12"/>
          </p:nvPr>
        </p:nvSpPr>
        <p:spPr/>
        <p:txBody>
          <a:bodyPr/>
          <a:lstStyle/>
          <a:p>
            <a:fld id="{EAAF0CEA-B6E4-4B36-997F-98A93A01189D}" type="slidenum">
              <a:rPr lang="en-GB" smtClean="0">
                <a:solidFill>
                  <a:schemeClr val="tx1"/>
                </a:solidFill>
              </a:rPr>
              <a:pPr/>
              <a:t>14</a:t>
            </a:fld>
            <a:endParaRPr lang="en-GB" dirty="0">
              <a:solidFill>
                <a:schemeClr val="tx1"/>
              </a:solidFill>
            </a:endParaRPr>
          </a:p>
        </p:txBody>
      </p:sp>
      <p:graphicFrame>
        <p:nvGraphicFramePr>
          <p:cNvPr id="3" name="Table 5">
            <a:extLst>
              <a:ext uri="{FF2B5EF4-FFF2-40B4-BE49-F238E27FC236}">
                <a16:creationId xmlns:a16="http://schemas.microsoft.com/office/drawing/2014/main" id="{E835219F-F956-271F-426C-2C1EB5ADCA77}"/>
              </a:ext>
            </a:extLst>
          </p:cNvPr>
          <p:cNvGraphicFramePr>
            <a:graphicFrameLocks noGrp="1"/>
          </p:cNvGraphicFramePr>
          <p:nvPr>
            <p:extLst>
              <p:ext uri="{D42A27DB-BD31-4B8C-83A1-F6EECF244321}">
                <p14:modId xmlns:p14="http://schemas.microsoft.com/office/powerpoint/2010/main" val="3688319682"/>
              </p:ext>
            </p:extLst>
          </p:nvPr>
        </p:nvGraphicFramePr>
        <p:xfrm>
          <a:off x="209006" y="3092755"/>
          <a:ext cx="10450286" cy="3738902"/>
        </p:xfrm>
        <a:graphic>
          <a:graphicData uri="http://schemas.openxmlformats.org/drawingml/2006/table">
            <a:tbl>
              <a:tblPr firstRow="1" bandRow="1">
                <a:tableStyleId>{5C22544A-7EE6-4342-B048-85BDC9FD1C3A}</a:tableStyleId>
              </a:tblPr>
              <a:tblGrid>
                <a:gridCol w="5184214">
                  <a:extLst>
                    <a:ext uri="{9D8B030D-6E8A-4147-A177-3AD203B41FA5}">
                      <a16:colId xmlns:a16="http://schemas.microsoft.com/office/drawing/2014/main" val="2564048130"/>
                    </a:ext>
                  </a:extLst>
                </a:gridCol>
                <a:gridCol w="217525">
                  <a:extLst>
                    <a:ext uri="{9D8B030D-6E8A-4147-A177-3AD203B41FA5}">
                      <a16:colId xmlns:a16="http://schemas.microsoft.com/office/drawing/2014/main" val="2803453511"/>
                    </a:ext>
                  </a:extLst>
                </a:gridCol>
                <a:gridCol w="5048547">
                  <a:extLst>
                    <a:ext uri="{9D8B030D-6E8A-4147-A177-3AD203B41FA5}">
                      <a16:colId xmlns:a16="http://schemas.microsoft.com/office/drawing/2014/main" val="3934125167"/>
                    </a:ext>
                  </a:extLst>
                </a:gridCol>
              </a:tblGrid>
              <a:tr h="1278948">
                <a:tc>
                  <a:txBody>
                    <a:bodyPr/>
                    <a:lstStyle/>
                    <a:p>
                      <a:pPr marL="0" marR="0" lvl="0" indent="0" algn="just"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GB" sz="1600" b="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To ensure services are better designed and delivered for end beneficiaries and are therefore more likely to solve the right problem and deliver the right outcomes. </a:t>
                      </a:r>
                      <a:endParaRPr lang="en-GB" sz="16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GB" sz="1600" b="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6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indent="0" algn="just">
                        <a:lnSpc>
                          <a:spcPct val="107000"/>
                        </a:lnSpc>
                        <a:spcAft>
                          <a:spcPts val="800"/>
                        </a:spcAft>
                        <a:buFont typeface="Arial" panose="020B0604020202020204" pitchFamily="34" charset="0"/>
                        <a:buNone/>
                      </a:pPr>
                      <a:r>
                        <a:rPr lang="en-GB" sz="1600" b="0" dirty="0">
                          <a:solidFill>
                            <a:schemeClr val="tx1"/>
                          </a:solidFill>
                          <a:latin typeface="Arial" panose="020B0604020202020204" pitchFamily="34" charset="0"/>
                          <a:ea typeface="Calibri" panose="020F0502020204030204" pitchFamily="34" charset="0"/>
                          <a:cs typeface="Times New Roman" panose="02020603050405020304" pitchFamily="18" charset="0"/>
                        </a:rPr>
                        <a:t>Er mwyn sicrhau bod gwasanaethau wedi'u cynllunio a'u darparu'n well ar gyfer buddiolwyr terfynol ac felly maent yn fwy tebygol o ddatrys y broblem gywir a sicrhau'r canlyniadau cywir.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969171573"/>
                  </a:ext>
                </a:extLst>
              </a:tr>
              <a:tr h="1634073">
                <a:tc>
                  <a:txBody>
                    <a:bodyPr/>
                    <a:lstStyle/>
                    <a:p>
                      <a:pPr marL="0" marR="0" lvl="0" indent="0" algn="just"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GB" sz="1600" b="0" dirty="0">
                          <a:effectLst/>
                          <a:latin typeface="Arial" panose="020B0604020202020204" pitchFamily="34" charset="0"/>
                          <a:ea typeface="Calibri" panose="020F0502020204030204" pitchFamily="34" charset="0"/>
                          <a:cs typeface="Times New Roman" panose="02020603050405020304" pitchFamily="18" charset="0"/>
                        </a:rPr>
                        <a:t>Building in meaningful engagement between the funder and thir</a:t>
                      </a:r>
                      <a:r>
                        <a:rPr lang="en-GB" sz="1600" b="0" dirty="0">
                          <a:latin typeface="Arial" panose="020B0604020202020204" pitchFamily="34" charset="0"/>
                          <a:ea typeface="Calibri" panose="020F0502020204030204" pitchFamily="34" charset="0"/>
                          <a:cs typeface="Times New Roman" panose="02020603050405020304" pitchFamily="18" charset="0"/>
                        </a:rPr>
                        <a:t>d/voluntary s</a:t>
                      </a:r>
                      <a:r>
                        <a:rPr lang="en-GB" sz="1600" b="0" dirty="0">
                          <a:effectLst/>
                          <a:latin typeface="Arial" panose="020B0604020202020204" pitchFamily="34" charset="0"/>
                          <a:ea typeface="Calibri" panose="020F0502020204030204" pitchFamily="34" charset="0"/>
                          <a:cs typeface="Times New Roman" panose="02020603050405020304" pitchFamily="18" charset="0"/>
                        </a:rPr>
                        <a:t>ector bodies (and other key partners) at the earliest possible point in the funding process (including policy development and delivery design) and frequently throughout its lifetime. </a:t>
                      </a:r>
                    </a:p>
                    <a:p>
                      <a:pPr marL="0" indent="0" algn="just">
                        <a:lnSpc>
                          <a:spcPct val="107000"/>
                        </a:lnSpc>
                        <a:spcAft>
                          <a:spcPts val="800"/>
                        </a:spcAft>
                        <a:buFont typeface="Arial" panose="020B0604020202020204" pitchFamily="34" charset="0"/>
                        <a:buNone/>
                      </a:pPr>
                      <a:endPar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6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marR="0" lvl="0" indent="0" algn="just"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GB" sz="1600" dirty="0">
                          <a:latin typeface="Arial" panose="020B0604020202020204" pitchFamily="34" charset="0"/>
                          <a:ea typeface="Calibri" panose="020F0502020204030204" pitchFamily="34" charset="0"/>
                          <a:cs typeface="Times New Roman" panose="02020603050405020304" pitchFamily="18" charset="0"/>
                        </a:rPr>
                        <a:t>Gan adeiladu i fewn ymgysylltu ystyrlon rhwng cyrff y sector cyllidwr a </a:t>
                      </a:r>
                      <a:r>
                        <a:rPr lang="en-GB" sz="1600" dirty="0" err="1">
                          <a:latin typeface="Arial" panose="020B0604020202020204" pitchFamily="34" charset="0"/>
                          <a:ea typeface="Calibri" panose="020F0502020204030204" pitchFamily="34" charset="0"/>
                          <a:cs typeface="Times New Roman" panose="02020603050405020304" pitchFamily="18" charset="0"/>
                        </a:rPr>
                        <a:t>trydedd</a:t>
                      </a:r>
                      <a:r>
                        <a:rPr lang="en-GB" sz="1600" dirty="0">
                          <a:latin typeface="Arial" panose="020B0604020202020204" pitchFamily="34" charset="0"/>
                          <a:ea typeface="Calibri" panose="020F0502020204030204" pitchFamily="34" charset="0"/>
                          <a:cs typeface="Times New Roman" panose="02020603050405020304" pitchFamily="18" charset="0"/>
                        </a:rPr>
                        <a:t> sector/gwirfoddol sector (a phartneriaid allweddol eraill) ar y pwynt cynharaf posibl yn y broses ariannu (gan gynnwys datblygu polisi a dylunio cyflenwi) ac yn aml drwy gydol ei oes. </a:t>
                      </a:r>
                    </a:p>
                    <a:p>
                      <a:pPr marL="0" indent="0" algn="just">
                        <a:lnSpc>
                          <a:spcPct val="107000"/>
                        </a:lnSpc>
                        <a:spcAft>
                          <a:spcPts val="800"/>
                        </a:spcAft>
                        <a:buFont typeface="Arial" panose="020B0604020202020204" pitchFamily="34" charset="0"/>
                        <a:buNone/>
                      </a:pPr>
                      <a:endParaRPr lang="en-GB" sz="1600" dirty="0">
                        <a:latin typeface="Arial" panose="020B0604020202020204" pitchFamily="34" charset="0"/>
                        <a:ea typeface="Calibri" panose="020F0502020204030204" pitchFamily="34" charset="0"/>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108245060"/>
                  </a:ext>
                </a:extLst>
              </a:tr>
              <a:tr h="72037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5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5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283371092"/>
                  </a:ext>
                </a:extLst>
              </a:tr>
            </a:tbl>
          </a:graphicData>
        </a:graphic>
      </p:graphicFrame>
      <p:sp>
        <p:nvSpPr>
          <p:cNvPr id="2" name="Oval 1">
            <a:extLst>
              <a:ext uri="{FF2B5EF4-FFF2-40B4-BE49-F238E27FC236}">
                <a16:creationId xmlns:a16="http://schemas.microsoft.com/office/drawing/2014/main" id="{B8642387-3C24-B03B-9862-E76EC19FF5F9}"/>
              </a:ext>
            </a:extLst>
          </p:cNvPr>
          <p:cNvSpPr/>
          <p:nvPr/>
        </p:nvSpPr>
        <p:spPr>
          <a:xfrm>
            <a:off x="-17151" y="23130"/>
            <a:ext cx="3160939" cy="2950591"/>
          </a:xfrm>
          <a:prstGeom prst="ellipse">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Early &amp; Continuous Dialogue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meaningful and regular engagement between funders and third/voluntary sector bodies</a:t>
            </a: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 name="Oval 6">
            <a:extLst>
              <a:ext uri="{FF2B5EF4-FFF2-40B4-BE49-F238E27FC236}">
                <a16:creationId xmlns:a16="http://schemas.microsoft.com/office/drawing/2014/main" id="{0FDA198F-B48C-7C2A-D93A-4F19FFFBA4F7}"/>
              </a:ext>
            </a:extLst>
          </p:cNvPr>
          <p:cNvSpPr/>
          <p:nvPr/>
        </p:nvSpPr>
        <p:spPr>
          <a:xfrm>
            <a:off x="7015039" y="18773"/>
            <a:ext cx="3160939" cy="2950591"/>
          </a:xfrm>
          <a:prstGeom prst="ellipse">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lgn="ctr" eaLnBrk="0" fontAlgn="base" hangingPunct="0">
              <a:spcBef>
                <a:spcPct val="0"/>
              </a:spcBef>
              <a:spcAft>
                <a:spcPct val="0"/>
              </a:spcAft>
            </a:pPr>
            <a:r>
              <a:rPr lang="en-US" altLang="en-US" sz="1600" b="1" dirty="0">
                <a:solidFill>
                  <a:schemeClr val="tx1"/>
                </a:solidFill>
                <a:latin typeface="Arial" panose="020B0604020202020204" pitchFamily="34" charset="0"/>
                <a:ea typeface="Times New Roman" panose="02020603050405020304" pitchFamily="18" charset="0"/>
                <a:cs typeface="Arial" panose="020B0604020202020204" pitchFamily="34" charset="0"/>
              </a:rPr>
              <a:t>Deialog Gynnar a Pharhaus</a:t>
            </a:r>
          </a:p>
          <a:p>
            <a:pPr lvl="0" algn="ctr" eaLnBrk="0" fontAlgn="base" hangingPunct="0">
              <a:spcBef>
                <a:spcPct val="0"/>
              </a:spcBef>
              <a:spcAft>
                <a:spcPct val="0"/>
              </a:spcAft>
            </a:pPr>
            <a:r>
              <a:rPr lang="en-US" altLang="en-US" sz="1800" b="1"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Sicrhau ymgysylltiad ystyrlon a rheolaidd rhwng cyllidwyr a chyrff y sector </a:t>
            </a:r>
            <a:r>
              <a:rPr lang="en-GB" sz="1400" dirty="0" err="1">
                <a:solidFill>
                  <a:schemeClr val="tx1"/>
                </a:solidFill>
                <a:latin typeface="Arial" panose="020B0604020202020204" pitchFamily="34" charset="0"/>
                <a:ea typeface="Calibri" panose="020F0502020204030204" pitchFamily="34" charset="0"/>
                <a:cs typeface="Times New Roman" panose="02020603050405020304" pitchFamily="18" charset="0"/>
              </a:rPr>
              <a:t>trydedd</a:t>
            </a:r>
            <a:r>
              <a:rPr lang="en-GB" sz="1400" dirty="0">
                <a:solidFill>
                  <a:schemeClr val="tx1"/>
                </a:solidFill>
                <a:latin typeface="Arial" panose="020B0604020202020204" pitchFamily="34" charset="0"/>
                <a:ea typeface="Calibri" panose="020F0502020204030204" pitchFamily="34" charset="0"/>
                <a:cs typeface="Times New Roman" panose="02020603050405020304" pitchFamily="18" charset="0"/>
              </a:rPr>
              <a:t> sector/ </a:t>
            </a:r>
            <a:r>
              <a:rPr lang="en-US"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gwirfoddol sector</a:t>
            </a: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8FC83031-346B-121D-42EB-6771812420F8}"/>
              </a:ext>
            </a:extLst>
          </p:cNvPr>
          <p:cNvSpPr>
            <a:spLocks noGrp="1"/>
          </p:cNvSpPr>
          <p:nvPr>
            <p:ph type="ftr" sz="quarter" idx="11"/>
          </p:nvPr>
        </p:nvSpPr>
        <p:spPr>
          <a:xfrm>
            <a:off x="296091" y="6356350"/>
            <a:ext cx="7857309" cy="365125"/>
          </a:xfrm>
        </p:spPr>
        <p:txBody>
          <a:bodyPr/>
          <a:lstStyle/>
          <a:p>
            <a:pPr algn="l"/>
            <a:r>
              <a:rPr lang="en-GB" sz="1000" dirty="0">
                <a:solidFill>
                  <a:schemeClr val="tx1"/>
                </a:solidFill>
                <a:latin typeface="Arial" panose="020B0604020202020204" pitchFamily="34" charset="0"/>
                <a:cs typeface="Arial" panose="020B0604020202020204" pitchFamily="34" charset="0"/>
              </a:rPr>
              <a:t>1 of 2</a:t>
            </a:r>
          </a:p>
        </p:txBody>
      </p:sp>
    </p:spTree>
    <p:extLst>
      <p:ext uri="{BB962C8B-B14F-4D97-AF65-F5344CB8AC3E}">
        <p14:creationId xmlns:p14="http://schemas.microsoft.com/office/powerpoint/2010/main" val="1362535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E728BAF4-52D2-4EEE-D18F-647D598D4E72}"/>
              </a:ext>
            </a:extLst>
          </p:cNvPr>
          <p:cNvSpPr>
            <a:spLocks noGrp="1"/>
          </p:cNvSpPr>
          <p:nvPr>
            <p:ph type="subTitle" idx="1"/>
          </p:nvPr>
        </p:nvSpPr>
        <p:spPr>
          <a:xfrm>
            <a:off x="209006" y="3088397"/>
            <a:ext cx="10458994" cy="3557500"/>
          </a:xfrm>
          <a:solidFill>
            <a:schemeClr val="bg2"/>
          </a:solidFill>
        </p:spPr>
        <p:txBody>
          <a:bodyPr>
            <a:normAutofit/>
          </a:bodyPr>
          <a:lstStyle/>
          <a:p>
            <a:endParaRPr lang="en-GB" dirty="0"/>
          </a:p>
        </p:txBody>
      </p:sp>
      <p:sp>
        <p:nvSpPr>
          <p:cNvPr id="25" name="Rectangle 19">
            <a:extLst>
              <a:ext uri="{FF2B5EF4-FFF2-40B4-BE49-F238E27FC236}">
                <a16:creationId xmlns:a16="http://schemas.microsoft.com/office/drawing/2014/main" id="{E7B7A589-F422-EE76-2F81-35229DE420E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26" name="Slide Number Placeholder 25">
            <a:extLst>
              <a:ext uri="{FF2B5EF4-FFF2-40B4-BE49-F238E27FC236}">
                <a16:creationId xmlns:a16="http://schemas.microsoft.com/office/drawing/2014/main" id="{9F5453D2-3A38-268E-54C7-67A28CE6C6AE}"/>
              </a:ext>
            </a:extLst>
          </p:cNvPr>
          <p:cNvSpPr>
            <a:spLocks noGrp="1"/>
          </p:cNvSpPr>
          <p:nvPr>
            <p:ph type="sldNum" sz="quarter" idx="12"/>
          </p:nvPr>
        </p:nvSpPr>
        <p:spPr/>
        <p:txBody>
          <a:bodyPr/>
          <a:lstStyle/>
          <a:p>
            <a:fld id="{EAAF0CEA-B6E4-4B36-997F-98A93A01189D}" type="slidenum">
              <a:rPr lang="en-GB" smtClean="0">
                <a:solidFill>
                  <a:schemeClr val="tx1"/>
                </a:solidFill>
              </a:rPr>
              <a:pPr/>
              <a:t>15</a:t>
            </a:fld>
            <a:endParaRPr lang="en-GB" dirty="0">
              <a:solidFill>
                <a:schemeClr val="tx1"/>
              </a:solidFill>
            </a:endParaRPr>
          </a:p>
        </p:txBody>
      </p:sp>
      <p:graphicFrame>
        <p:nvGraphicFramePr>
          <p:cNvPr id="3" name="Table 5">
            <a:extLst>
              <a:ext uri="{FF2B5EF4-FFF2-40B4-BE49-F238E27FC236}">
                <a16:creationId xmlns:a16="http://schemas.microsoft.com/office/drawing/2014/main" id="{E835219F-F956-271F-426C-2C1EB5ADCA77}"/>
              </a:ext>
            </a:extLst>
          </p:cNvPr>
          <p:cNvGraphicFramePr>
            <a:graphicFrameLocks noGrp="1"/>
          </p:cNvGraphicFramePr>
          <p:nvPr>
            <p:extLst>
              <p:ext uri="{D42A27DB-BD31-4B8C-83A1-F6EECF244321}">
                <p14:modId xmlns:p14="http://schemas.microsoft.com/office/powerpoint/2010/main" val="3202190718"/>
              </p:ext>
            </p:extLst>
          </p:nvPr>
        </p:nvGraphicFramePr>
        <p:xfrm>
          <a:off x="209006" y="3429000"/>
          <a:ext cx="10450286" cy="3657452"/>
        </p:xfrm>
        <a:graphic>
          <a:graphicData uri="http://schemas.openxmlformats.org/drawingml/2006/table">
            <a:tbl>
              <a:tblPr firstRow="1" bandRow="1">
                <a:tableStyleId>{5C22544A-7EE6-4342-B048-85BDC9FD1C3A}</a:tableStyleId>
              </a:tblPr>
              <a:tblGrid>
                <a:gridCol w="5184214">
                  <a:extLst>
                    <a:ext uri="{9D8B030D-6E8A-4147-A177-3AD203B41FA5}">
                      <a16:colId xmlns:a16="http://schemas.microsoft.com/office/drawing/2014/main" val="2564048130"/>
                    </a:ext>
                  </a:extLst>
                </a:gridCol>
                <a:gridCol w="217525">
                  <a:extLst>
                    <a:ext uri="{9D8B030D-6E8A-4147-A177-3AD203B41FA5}">
                      <a16:colId xmlns:a16="http://schemas.microsoft.com/office/drawing/2014/main" val="2803453511"/>
                    </a:ext>
                  </a:extLst>
                </a:gridCol>
                <a:gridCol w="5048547">
                  <a:extLst>
                    <a:ext uri="{9D8B030D-6E8A-4147-A177-3AD203B41FA5}">
                      <a16:colId xmlns:a16="http://schemas.microsoft.com/office/drawing/2014/main" val="3934125167"/>
                    </a:ext>
                  </a:extLst>
                </a:gridCol>
              </a:tblGrid>
              <a:tr h="1501238">
                <a:tc>
                  <a:txBody>
                    <a:bodyPr/>
                    <a:lstStyle/>
                    <a:p>
                      <a:pPr marL="0" marR="0" lvl="0" indent="0" algn="just"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Success depends on creating trusted, long-term partnerships / relationships of equals with joint objectives through open and transparent channels of communication. </a:t>
                      </a:r>
                    </a:p>
                    <a:p>
                      <a:pPr marL="0" marR="0" lvl="0" indent="0" algn="just"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GB" sz="16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6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marR="0" lvl="0" indent="0" algn="just"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Mae llwyddiant yn dibynnu ar greu partneriaethau / perthnasau tymor hir o gydradd ag amcanion ar y cyd drwy sianeli cyfathrebu agored a thryloyw. </a:t>
                      </a:r>
                      <a:endPar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800"/>
                        </a:spcAft>
                        <a:buFont typeface="Arial" panose="020B0604020202020204" pitchFamily="34" charset="0"/>
                        <a:buNone/>
                      </a:pPr>
                      <a:endPar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969171573"/>
                  </a:ext>
                </a:extLst>
              </a:tr>
              <a:tr h="1496494">
                <a:tc>
                  <a:txBody>
                    <a:bodyPr/>
                    <a:lstStyle/>
                    <a:p>
                      <a:pPr marL="0" indent="0" algn="just">
                        <a:lnSpc>
                          <a:spcPct val="107000"/>
                        </a:lnSpc>
                        <a:spcAft>
                          <a:spcPts val="800"/>
                        </a:spcAft>
                        <a:buFont typeface="Arial" panose="020B0604020202020204" pitchFamily="34" charset="0"/>
                        <a:buNone/>
                      </a:pPr>
                      <a:endParaRPr lang="en-GB"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5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indent="0" algn="just">
                        <a:lnSpc>
                          <a:spcPct val="107000"/>
                        </a:lnSpc>
                        <a:spcAft>
                          <a:spcPts val="800"/>
                        </a:spcAft>
                        <a:buFont typeface="Arial" panose="020B0604020202020204" pitchFamily="34" charset="0"/>
                        <a:buNone/>
                      </a:pPr>
                      <a:endParaRPr lang="en-GB" dirty="0">
                        <a:latin typeface="Arial" panose="020B0604020202020204" pitchFamily="34" charset="0"/>
                        <a:ea typeface="Calibri" panose="020F0502020204030204" pitchFamily="34" charset="0"/>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108245060"/>
                  </a:ext>
                </a:extLst>
              </a:tr>
              <a:tr h="65972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5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5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283371092"/>
                  </a:ext>
                </a:extLst>
              </a:tr>
            </a:tbl>
          </a:graphicData>
        </a:graphic>
      </p:graphicFrame>
      <p:sp>
        <p:nvSpPr>
          <p:cNvPr id="2" name="Oval 1">
            <a:extLst>
              <a:ext uri="{FF2B5EF4-FFF2-40B4-BE49-F238E27FC236}">
                <a16:creationId xmlns:a16="http://schemas.microsoft.com/office/drawing/2014/main" id="{B8642387-3C24-B03B-9862-E76EC19FF5F9}"/>
              </a:ext>
            </a:extLst>
          </p:cNvPr>
          <p:cNvSpPr/>
          <p:nvPr/>
        </p:nvSpPr>
        <p:spPr>
          <a:xfrm>
            <a:off x="-17151" y="23130"/>
            <a:ext cx="3160939" cy="2950591"/>
          </a:xfrm>
          <a:prstGeom prst="ellipse">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Early &amp; Continuous Dialogue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meaningful and regular engagement between funders and third/voluntary sector bodies</a:t>
            </a: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 name="Oval 6">
            <a:extLst>
              <a:ext uri="{FF2B5EF4-FFF2-40B4-BE49-F238E27FC236}">
                <a16:creationId xmlns:a16="http://schemas.microsoft.com/office/drawing/2014/main" id="{0FDA198F-B48C-7C2A-D93A-4F19FFFBA4F7}"/>
              </a:ext>
            </a:extLst>
          </p:cNvPr>
          <p:cNvSpPr/>
          <p:nvPr/>
        </p:nvSpPr>
        <p:spPr>
          <a:xfrm>
            <a:off x="7015039" y="18773"/>
            <a:ext cx="3160939" cy="2950591"/>
          </a:xfrm>
          <a:prstGeom prst="ellipse">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lgn="ctr" eaLnBrk="0" fontAlgn="base" hangingPunct="0">
              <a:spcBef>
                <a:spcPct val="0"/>
              </a:spcBef>
              <a:spcAft>
                <a:spcPct val="0"/>
              </a:spcAft>
            </a:pPr>
            <a:r>
              <a:rPr lang="en-US" altLang="en-US" sz="1600" b="1" dirty="0">
                <a:solidFill>
                  <a:schemeClr val="tx1"/>
                </a:solidFill>
                <a:latin typeface="Arial" panose="020B0604020202020204" pitchFamily="34" charset="0"/>
                <a:ea typeface="Times New Roman" panose="02020603050405020304" pitchFamily="18" charset="0"/>
                <a:cs typeface="Arial" panose="020B0604020202020204" pitchFamily="34" charset="0"/>
              </a:rPr>
              <a:t>Deialog Gynnar a Pharhaus</a:t>
            </a:r>
          </a:p>
          <a:p>
            <a:pPr lvl="0" algn="ctr" eaLnBrk="0" fontAlgn="base" hangingPunct="0">
              <a:spcBef>
                <a:spcPct val="0"/>
              </a:spcBef>
              <a:spcAft>
                <a:spcPct val="0"/>
              </a:spcAft>
            </a:pPr>
            <a:r>
              <a:rPr lang="en-US" altLang="en-US" sz="1800" b="1"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Sicrhau ymgysylltiad ystyrlon a rheolaidd rhwng cyllidwyr a chyrff y </a:t>
            </a:r>
            <a:r>
              <a:rPr lang="en-GB" sz="1400" b="0" dirty="0" err="1">
                <a:solidFill>
                  <a:schemeClr val="tx1"/>
                </a:solidFill>
                <a:latin typeface="Arial" panose="020B0604020202020204" pitchFamily="34" charset="0"/>
                <a:ea typeface="Calibri" panose="020F0502020204030204" pitchFamily="34" charset="0"/>
                <a:cs typeface="Arial" panose="020B0604020202020204" pitchFamily="34" charset="0"/>
              </a:rPr>
              <a:t>trydedd</a:t>
            </a:r>
            <a:r>
              <a:rPr lang="en-GB" sz="1400" b="0" dirty="0">
                <a:solidFill>
                  <a:schemeClr val="tx1"/>
                </a:solidFill>
                <a:latin typeface="Arial" panose="020B0604020202020204" pitchFamily="34" charset="0"/>
                <a:ea typeface="Calibri" panose="020F0502020204030204" pitchFamily="34" charset="0"/>
                <a:cs typeface="Arial" panose="020B0604020202020204" pitchFamily="34" charset="0"/>
              </a:rPr>
              <a:t> sector/</a:t>
            </a:r>
            <a:r>
              <a:rPr lang="en-US"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gwirfoddol sector</a:t>
            </a: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B1F37C8A-B942-5156-0CF4-3EC87242EF73}"/>
              </a:ext>
            </a:extLst>
          </p:cNvPr>
          <p:cNvSpPr>
            <a:spLocks noGrp="1"/>
          </p:cNvSpPr>
          <p:nvPr>
            <p:ph type="ftr" sz="quarter" idx="11"/>
          </p:nvPr>
        </p:nvSpPr>
        <p:spPr>
          <a:xfrm>
            <a:off x="209006" y="6356350"/>
            <a:ext cx="7944394" cy="365125"/>
          </a:xfrm>
        </p:spPr>
        <p:txBody>
          <a:bodyPr/>
          <a:lstStyle/>
          <a:p>
            <a:pPr algn="l"/>
            <a:r>
              <a:rPr lang="en-GB" sz="1000" dirty="0">
                <a:solidFill>
                  <a:schemeClr val="tx1"/>
                </a:solidFill>
                <a:latin typeface="Arial" panose="020B0604020202020204" pitchFamily="34" charset="0"/>
                <a:cs typeface="Arial" panose="020B0604020202020204" pitchFamily="34" charset="0"/>
              </a:rPr>
              <a:t>2 of 2</a:t>
            </a:r>
          </a:p>
        </p:txBody>
      </p:sp>
    </p:spTree>
    <p:extLst>
      <p:ext uri="{BB962C8B-B14F-4D97-AF65-F5344CB8AC3E}">
        <p14:creationId xmlns:p14="http://schemas.microsoft.com/office/powerpoint/2010/main" val="320948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E728BAF4-52D2-4EEE-D18F-647D598D4E72}"/>
              </a:ext>
            </a:extLst>
          </p:cNvPr>
          <p:cNvSpPr>
            <a:spLocks noGrp="1"/>
          </p:cNvSpPr>
          <p:nvPr>
            <p:ph type="subTitle" idx="1"/>
          </p:nvPr>
        </p:nvSpPr>
        <p:spPr>
          <a:xfrm>
            <a:off x="209006" y="3088397"/>
            <a:ext cx="10458994" cy="3557500"/>
          </a:xfrm>
          <a:solidFill>
            <a:schemeClr val="bg2"/>
          </a:solidFill>
        </p:spPr>
        <p:txBody>
          <a:bodyPr>
            <a:normAutofit/>
          </a:bodyPr>
          <a:lstStyle/>
          <a:p>
            <a:endParaRPr lang="en-GB" dirty="0"/>
          </a:p>
        </p:txBody>
      </p:sp>
      <p:sp>
        <p:nvSpPr>
          <p:cNvPr id="25" name="Rectangle 19">
            <a:extLst>
              <a:ext uri="{FF2B5EF4-FFF2-40B4-BE49-F238E27FC236}">
                <a16:creationId xmlns:a16="http://schemas.microsoft.com/office/drawing/2014/main" id="{E7B7A589-F422-EE76-2F81-35229DE420E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26" name="Slide Number Placeholder 25">
            <a:extLst>
              <a:ext uri="{FF2B5EF4-FFF2-40B4-BE49-F238E27FC236}">
                <a16:creationId xmlns:a16="http://schemas.microsoft.com/office/drawing/2014/main" id="{9F5453D2-3A38-268E-54C7-67A28CE6C6AE}"/>
              </a:ext>
            </a:extLst>
          </p:cNvPr>
          <p:cNvSpPr>
            <a:spLocks noGrp="1"/>
          </p:cNvSpPr>
          <p:nvPr>
            <p:ph type="sldNum" sz="quarter" idx="12"/>
          </p:nvPr>
        </p:nvSpPr>
        <p:spPr/>
        <p:txBody>
          <a:bodyPr/>
          <a:lstStyle/>
          <a:p>
            <a:fld id="{EAAF0CEA-B6E4-4B36-997F-98A93A01189D}" type="slidenum">
              <a:rPr lang="en-GB" smtClean="0">
                <a:solidFill>
                  <a:schemeClr val="tx1"/>
                </a:solidFill>
              </a:rPr>
              <a:pPr/>
              <a:t>16</a:t>
            </a:fld>
            <a:endParaRPr lang="en-GB" dirty="0">
              <a:solidFill>
                <a:schemeClr val="tx1"/>
              </a:solidFill>
            </a:endParaRPr>
          </a:p>
        </p:txBody>
      </p:sp>
      <p:graphicFrame>
        <p:nvGraphicFramePr>
          <p:cNvPr id="3" name="Table 5">
            <a:extLst>
              <a:ext uri="{FF2B5EF4-FFF2-40B4-BE49-F238E27FC236}">
                <a16:creationId xmlns:a16="http://schemas.microsoft.com/office/drawing/2014/main" id="{E835219F-F956-271F-426C-2C1EB5ADCA77}"/>
              </a:ext>
            </a:extLst>
          </p:cNvPr>
          <p:cNvGraphicFramePr>
            <a:graphicFrameLocks noGrp="1"/>
          </p:cNvGraphicFramePr>
          <p:nvPr>
            <p:extLst>
              <p:ext uri="{D42A27DB-BD31-4B8C-83A1-F6EECF244321}">
                <p14:modId xmlns:p14="http://schemas.microsoft.com/office/powerpoint/2010/main" val="2911082626"/>
              </p:ext>
            </p:extLst>
          </p:nvPr>
        </p:nvGraphicFramePr>
        <p:xfrm>
          <a:off x="209005" y="2974186"/>
          <a:ext cx="10894423" cy="5188786"/>
        </p:xfrm>
        <a:graphic>
          <a:graphicData uri="http://schemas.openxmlformats.org/drawingml/2006/table">
            <a:tbl>
              <a:tblPr firstRow="1" bandRow="1">
                <a:tableStyleId>{5C22544A-7EE6-4342-B048-85BDC9FD1C3A}</a:tableStyleId>
              </a:tblPr>
              <a:tblGrid>
                <a:gridCol w="5404543">
                  <a:extLst>
                    <a:ext uri="{9D8B030D-6E8A-4147-A177-3AD203B41FA5}">
                      <a16:colId xmlns:a16="http://schemas.microsoft.com/office/drawing/2014/main" val="2564048130"/>
                    </a:ext>
                  </a:extLst>
                </a:gridCol>
                <a:gridCol w="226770">
                  <a:extLst>
                    <a:ext uri="{9D8B030D-6E8A-4147-A177-3AD203B41FA5}">
                      <a16:colId xmlns:a16="http://schemas.microsoft.com/office/drawing/2014/main" val="2803453511"/>
                    </a:ext>
                  </a:extLst>
                </a:gridCol>
                <a:gridCol w="5263110">
                  <a:extLst>
                    <a:ext uri="{9D8B030D-6E8A-4147-A177-3AD203B41FA5}">
                      <a16:colId xmlns:a16="http://schemas.microsoft.com/office/drawing/2014/main" val="3934125167"/>
                    </a:ext>
                  </a:extLst>
                </a:gridCol>
              </a:tblGrid>
              <a:tr h="1400387">
                <a:tc>
                  <a:txBody>
                    <a:bodyPr/>
                    <a:lstStyle/>
                    <a:p>
                      <a:pPr marL="0" marR="0" lvl="0" indent="0" algn="just"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GB" sz="1600" b="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We should base our funding decisions where possible on a shared identification and analysis of the issues, the outcomes we want to see and the potential ways of achieving them together.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6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marR="0" lvl="0" indent="0" algn="just"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GB" sz="1600" b="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Dylem seilio ein </a:t>
                      </a:r>
                      <a:r>
                        <a:rPr lang="en-GB" sz="1600" b="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penderfyniadau</a:t>
                      </a:r>
                      <a:r>
                        <a:rPr lang="en-GB" sz="1600" b="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a:t>
                      </a:r>
                      <a:r>
                        <a:rPr lang="en-GB" sz="1600" b="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cyllido</a:t>
                      </a:r>
                      <a:r>
                        <a:rPr lang="en-GB" sz="1600" b="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a:t>
                      </a:r>
                      <a:r>
                        <a:rPr lang="en-GB" sz="1600" b="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ble</a:t>
                      </a:r>
                      <a:r>
                        <a:rPr lang="en-GB" sz="1600" b="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a:t>
                      </a:r>
                      <a:r>
                        <a:rPr lang="en-GB" sz="1600" b="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mae’n</a:t>
                      </a:r>
                      <a:r>
                        <a:rPr lang="en-GB" sz="1600" b="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a:t>
                      </a:r>
                      <a:r>
                        <a:rPr lang="en-GB" sz="1600" b="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bosib</a:t>
                      </a:r>
                      <a:r>
                        <a:rPr lang="en-GB" sz="1600" b="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a:t>
                      </a:r>
                      <a:r>
                        <a:rPr lang="en-GB" sz="1600" b="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ar</a:t>
                      </a:r>
                      <a:r>
                        <a:rPr lang="en-GB" sz="1600" b="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a:t>
                      </a:r>
                      <a:r>
                        <a:rPr lang="en-GB" sz="1600" b="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adnabyddiaeth</a:t>
                      </a:r>
                      <a:r>
                        <a:rPr lang="en-GB" sz="1600" b="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a </a:t>
                      </a:r>
                      <a:r>
                        <a:rPr lang="en-GB" sz="1600" b="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dadansoddiad</a:t>
                      </a:r>
                      <a:r>
                        <a:rPr lang="en-GB" sz="1600" b="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a:t>
                      </a:r>
                      <a:r>
                        <a:rPr lang="en-GB" sz="1600" b="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ar</a:t>
                      </a:r>
                      <a:r>
                        <a:rPr lang="en-GB" sz="1600" b="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y </a:t>
                      </a:r>
                      <a:r>
                        <a:rPr lang="en-GB" sz="1600" b="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cyd</a:t>
                      </a:r>
                      <a:r>
                        <a:rPr lang="en-GB" sz="1600" b="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o'r materion, y canlyniadau yr ydym am eu gweld a'r ffyrdd posibl o'u cyflawni gyda'n gilydd.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969171573"/>
                  </a:ext>
                </a:extLst>
              </a:tr>
              <a:tr h="3068759">
                <a:tc>
                  <a:txBody>
                    <a:bodyPr/>
                    <a:lstStyle/>
                    <a:p>
                      <a:pPr marL="0" marR="0" lvl="0" indent="0" algn="just"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GB" sz="1600" dirty="0">
                          <a:effectLst/>
                          <a:latin typeface="Arial" panose="020B0604020202020204" pitchFamily="34" charset="0"/>
                          <a:ea typeface="Calibri" panose="020F0502020204030204" pitchFamily="34" charset="0"/>
                          <a:cs typeface="Times New Roman" panose="02020603050405020304" pitchFamily="18" charset="0"/>
                        </a:rPr>
                        <a:t>This means not always basing our funding decisions solely on the financial and competitive processes. Having a broader consideration of social and environmental value and outcomes with a greater emphasis on partnership working and collaboration where appropriate.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Font typeface="Arial" panose="020B0604020202020204" pitchFamily="34" charset="0"/>
                        <a:buNone/>
                      </a:pPr>
                      <a:endPar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6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marR="0" lvl="0" indent="0" algn="just"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GB" sz="1600" b="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Mae hyn yn golygu nad yw bob amser </a:t>
                      </a:r>
                      <a:r>
                        <a:rPr lang="en-GB" sz="1600" b="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yn</a:t>
                      </a:r>
                      <a:r>
                        <a:rPr lang="en-GB" sz="1600" b="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addas </a:t>
                      </a:r>
                      <a:r>
                        <a:rPr lang="en-GB" sz="1600" b="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i</a:t>
                      </a:r>
                      <a:r>
                        <a:rPr lang="en-GB" sz="1600" b="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a:t>
                      </a:r>
                      <a:r>
                        <a:rPr lang="en-GB" sz="1600" b="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seilio</a:t>
                      </a:r>
                      <a:r>
                        <a:rPr lang="en-GB" sz="1600" b="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ein penderfyniadau cyllido ar y prosesau ariannol a chystadleuol yn unig a chael ystyriaeth ehangach o werthoedd a chanlyniadau cymdeithasol ac amgylcheddol gyda mwy o bwyslais ar weithio mewn partneriaeth a chydweithio lle bo hynny'n briodol. </a:t>
                      </a:r>
                    </a:p>
                    <a:p>
                      <a:pPr marL="0" marR="0" lvl="0" indent="0" algn="just"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GB" sz="1600" b="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108245060"/>
                  </a:ext>
                </a:extLst>
              </a:tr>
              <a:tr h="7196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5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5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283371092"/>
                  </a:ext>
                </a:extLst>
              </a:tr>
            </a:tbl>
          </a:graphicData>
        </a:graphic>
      </p:graphicFrame>
      <p:sp>
        <p:nvSpPr>
          <p:cNvPr id="4" name="Oval 3">
            <a:extLst>
              <a:ext uri="{FF2B5EF4-FFF2-40B4-BE49-F238E27FC236}">
                <a16:creationId xmlns:a16="http://schemas.microsoft.com/office/drawing/2014/main" id="{123DBBC5-D089-79BD-5A3C-924222A5C71E}"/>
              </a:ext>
            </a:extLst>
          </p:cNvPr>
          <p:cNvSpPr/>
          <p:nvPr/>
        </p:nvSpPr>
        <p:spPr>
          <a:xfrm>
            <a:off x="9925" y="11798"/>
            <a:ext cx="3186113" cy="2950590"/>
          </a:xfrm>
          <a:prstGeom prst="ellipse">
            <a:avLst/>
          </a:prstGeom>
          <a:solidFill>
            <a:schemeClr val="accent4">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Valuing &amp; Outcomes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Ensure we are basing our funding decisions on a broad consideration of social, environmental and economic value and outcomes</a:t>
            </a: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Oval 5">
            <a:extLst>
              <a:ext uri="{FF2B5EF4-FFF2-40B4-BE49-F238E27FC236}">
                <a16:creationId xmlns:a16="http://schemas.microsoft.com/office/drawing/2014/main" id="{CB057D23-7336-9B55-CB1A-2AFF4524EB3B}"/>
              </a:ext>
            </a:extLst>
          </p:cNvPr>
          <p:cNvSpPr/>
          <p:nvPr/>
        </p:nvSpPr>
        <p:spPr>
          <a:xfrm>
            <a:off x="6998577" y="-1265"/>
            <a:ext cx="3186113" cy="2950590"/>
          </a:xfrm>
          <a:prstGeom prst="ellipse">
            <a:avLst/>
          </a:prstGeom>
          <a:solidFill>
            <a:schemeClr val="accent4">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lgn="ctr" eaLnBrk="0" fontAlgn="base" hangingPunct="0">
              <a:spcBef>
                <a:spcPct val="0"/>
              </a:spcBef>
              <a:spcAft>
                <a:spcPct val="0"/>
              </a:spcAft>
            </a:pPr>
            <a:r>
              <a:rPr lang="en-US" altLang="en-US" sz="1400" b="1" dirty="0">
                <a:solidFill>
                  <a:schemeClr val="tx1"/>
                </a:solidFill>
                <a:latin typeface="Arial" panose="020B0604020202020204" pitchFamily="34" charset="0"/>
                <a:ea typeface="Calibri" panose="020F0502020204030204" pitchFamily="34" charset="0"/>
                <a:cs typeface="Arial" panose="020B0604020202020204" pitchFamily="34" charset="0"/>
              </a:rPr>
              <a:t>Gwerthfawrogi a Deilliannau</a:t>
            </a:r>
          </a:p>
          <a:p>
            <a:pPr lvl="0" algn="ctr" eaLnBrk="0" fontAlgn="base" hangingPunct="0">
              <a:spcBef>
                <a:spcPct val="0"/>
              </a:spcBef>
              <a:spcAft>
                <a:spcPct val="0"/>
              </a:spcAft>
            </a:pPr>
            <a:r>
              <a:rPr lang="en-US" altLang="en-US" sz="1400" dirty="0">
                <a:solidFill>
                  <a:schemeClr val="tx1"/>
                </a:solidFill>
                <a:latin typeface="Arial" panose="020B0604020202020204" pitchFamily="34" charset="0"/>
                <a:ea typeface="Calibri" panose="020F0502020204030204" pitchFamily="34" charset="0"/>
                <a:cs typeface="Arial" panose="020B0604020202020204" pitchFamily="34" charset="0"/>
              </a:rPr>
              <a:t>
Sicrhau ein bod yn seilio ein penderfyniadau cyllido ar ystyriaeth eang o werthoedd a chanlyniadau cymdeithasol, amgylcheddol ac economaidd</a:t>
            </a: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2E82B708-704B-3C36-440D-35575A215658}"/>
              </a:ext>
            </a:extLst>
          </p:cNvPr>
          <p:cNvSpPr>
            <a:spLocks noGrp="1"/>
          </p:cNvSpPr>
          <p:nvPr>
            <p:ph type="ftr" sz="quarter" idx="11"/>
          </p:nvPr>
        </p:nvSpPr>
        <p:spPr>
          <a:xfrm>
            <a:off x="209004" y="6356350"/>
            <a:ext cx="7944396" cy="365125"/>
          </a:xfrm>
        </p:spPr>
        <p:txBody>
          <a:bodyPr/>
          <a:lstStyle/>
          <a:p>
            <a:pPr algn="l"/>
            <a:r>
              <a:rPr lang="en-GB" sz="1000" dirty="0">
                <a:solidFill>
                  <a:schemeClr val="tx1"/>
                </a:solidFill>
                <a:latin typeface="Arial" panose="020B0604020202020204" pitchFamily="34" charset="0"/>
                <a:cs typeface="Arial" panose="020B0604020202020204" pitchFamily="34" charset="0"/>
              </a:rPr>
              <a:t>1 of 1</a:t>
            </a:r>
          </a:p>
        </p:txBody>
      </p:sp>
    </p:spTree>
    <p:extLst>
      <p:ext uri="{BB962C8B-B14F-4D97-AF65-F5344CB8AC3E}">
        <p14:creationId xmlns:p14="http://schemas.microsoft.com/office/powerpoint/2010/main" val="353963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E728BAF4-52D2-4EEE-D18F-647D598D4E72}"/>
              </a:ext>
            </a:extLst>
          </p:cNvPr>
          <p:cNvSpPr>
            <a:spLocks noGrp="1"/>
          </p:cNvSpPr>
          <p:nvPr>
            <p:ph type="subTitle" idx="1"/>
          </p:nvPr>
        </p:nvSpPr>
        <p:spPr>
          <a:xfrm>
            <a:off x="209006" y="3088397"/>
            <a:ext cx="10458994" cy="3557500"/>
          </a:xfrm>
          <a:solidFill>
            <a:schemeClr val="bg2"/>
          </a:solidFill>
        </p:spPr>
        <p:txBody>
          <a:bodyPr>
            <a:normAutofit/>
          </a:bodyPr>
          <a:lstStyle/>
          <a:p>
            <a:endParaRPr lang="en-GB" dirty="0"/>
          </a:p>
        </p:txBody>
      </p:sp>
      <p:sp>
        <p:nvSpPr>
          <p:cNvPr id="25" name="Rectangle 19">
            <a:extLst>
              <a:ext uri="{FF2B5EF4-FFF2-40B4-BE49-F238E27FC236}">
                <a16:creationId xmlns:a16="http://schemas.microsoft.com/office/drawing/2014/main" id="{E7B7A589-F422-EE76-2F81-35229DE420E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26" name="Slide Number Placeholder 25">
            <a:extLst>
              <a:ext uri="{FF2B5EF4-FFF2-40B4-BE49-F238E27FC236}">
                <a16:creationId xmlns:a16="http://schemas.microsoft.com/office/drawing/2014/main" id="{9F5453D2-3A38-268E-54C7-67A28CE6C6AE}"/>
              </a:ext>
            </a:extLst>
          </p:cNvPr>
          <p:cNvSpPr>
            <a:spLocks noGrp="1"/>
          </p:cNvSpPr>
          <p:nvPr>
            <p:ph type="sldNum" sz="quarter" idx="12"/>
          </p:nvPr>
        </p:nvSpPr>
        <p:spPr/>
        <p:txBody>
          <a:bodyPr/>
          <a:lstStyle/>
          <a:p>
            <a:fld id="{EAAF0CEA-B6E4-4B36-997F-98A93A01189D}" type="slidenum">
              <a:rPr lang="en-GB" smtClean="0">
                <a:solidFill>
                  <a:schemeClr val="tx1"/>
                </a:solidFill>
              </a:rPr>
              <a:pPr/>
              <a:t>17</a:t>
            </a:fld>
            <a:endParaRPr lang="en-GB" dirty="0">
              <a:solidFill>
                <a:schemeClr val="tx1"/>
              </a:solidFill>
            </a:endParaRPr>
          </a:p>
        </p:txBody>
      </p:sp>
      <p:graphicFrame>
        <p:nvGraphicFramePr>
          <p:cNvPr id="3" name="Table 5">
            <a:extLst>
              <a:ext uri="{FF2B5EF4-FFF2-40B4-BE49-F238E27FC236}">
                <a16:creationId xmlns:a16="http://schemas.microsoft.com/office/drawing/2014/main" id="{E835219F-F956-271F-426C-2C1EB5ADCA77}"/>
              </a:ext>
            </a:extLst>
          </p:cNvPr>
          <p:cNvGraphicFramePr>
            <a:graphicFrameLocks noGrp="1"/>
          </p:cNvGraphicFramePr>
          <p:nvPr>
            <p:extLst>
              <p:ext uri="{D42A27DB-BD31-4B8C-83A1-F6EECF244321}">
                <p14:modId xmlns:p14="http://schemas.microsoft.com/office/powerpoint/2010/main" val="154581139"/>
              </p:ext>
            </p:extLst>
          </p:nvPr>
        </p:nvGraphicFramePr>
        <p:xfrm>
          <a:off x="209006" y="3092750"/>
          <a:ext cx="10450286" cy="5348776"/>
        </p:xfrm>
        <a:graphic>
          <a:graphicData uri="http://schemas.openxmlformats.org/drawingml/2006/table">
            <a:tbl>
              <a:tblPr firstRow="1" bandRow="1">
                <a:tableStyleId>{5C22544A-7EE6-4342-B048-85BDC9FD1C3A}</a:tableStyleId>
              </a:tblPr>
              <a:tblGrid>
                <a:gridCol w="5184214">
                  <a:extLst>
                    <a:ext uri="{9D8B030D-6E8A-4147-A177-3AD203B41FA5}">
                      <a16:colId xmlns:a16="http://schemas.microsoft.com/office/drawing/2014/main" val="2564048130"/>
                    </a:ext>
                  </a:extLst>
                </a:gridCol>
                <a:gridCol w="217525">
                  <a:extLst>
                    <a:ext uri="{9D8B030D-6E8A-4147-A177-3AD203B41FA5}">
                      <a16:colId xmlns:a16="http://schemas.microsoft.com/office/drawing/2014/main" val="2803453511"/>
                    </a:ext>
                  </a:extLst>
                </a:gridCol>
                <a:gridCol w="5048547">
                  <a:extLst>
                    <a:ext uri="{9D8B030D-6E8A-4147-A177-3AD203B41FA5}">
                      <a16:colId xmlns:a16="http://schemas.microsoft.com/office/drawing/2014/main" val="3934125167"/>
                    </a:ext>
                  </a:extLst>
                </a:gridCol>
              </a:tblGrid>
              <a:tr h="2067618">
                <a:tc>
                  <a:txBody>
                    <a:bodyPr/>
                    <a:lstStyle/>
                    <a:p>
                      <a:pPr marL="0" marR="0" lvl="0" indent="0" algn="just"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Things will inevitably change during the lifetime of your funding relationship (especially if it’s long-term).  There needs to be a willingness from both the funder and funded organisation to jointly agree to adjustments in outcomes, activities, timings, funding patterns if evidence, or circumstance, suggest a need for re-evaluation. </a:t>
                      </a:r>
                    </a:p>
                    <a:p>
                      <a:pPr marL="0" marR="0" lvl="0" indent="0" algn="just"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GB" sz="16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indent="0" algn="just">
                        <a:buFont typeface="Arial" panose="020B0604020202020204" pitchFamily="34" charset="0"/>
                        <a:buNone/>
                      </a:pPr>
                      <a:endParaRPr lang="en-GB" sz="16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marR="0" lvl="0" indent="0" algn="just"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Mae'n anochel y bydd pethau'n newid yn ystod oes eich perthynas ariannu (yn enwedig os yw'n hirdymor) ac mae angen parodrwydd gan y </a:t>
                      </a:r>
                      <a:r>
                        <a:rPr lang="en-GB" sz="1600" b="0" dirty="0" err="1">
                          <a:solidFill>
                            <a:schemeClr val="tx1"/>
                          </a:solidFill>
                          <a:latin typeface="Arial" panose="020B0604020202020204" pitchFamily="34" charset="0"/>
                          <a:ea typeface="Calibri" panose="020F0502020204030204" pitchFamily="34" charset="0"/>
                          <a:cs typeface="Arial" panose="020B0604020202020204" pitchFamily="34" charset="0"/>
                        </a:rPr>
                        <a:t>sefydliad</a:t>
                      </a: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GB" sz="1600" b="0" dirty="0" err="1">
                          <a:solidFill>
                            <a:schemeClr val="tx1"/>
                          </a:solidFill>
                          <a:latin typeface="Arial" panose="020B0604020202020204" pitchFamily="34" charset="0"/>
                          <a:ea typeface="Calibri" panose="020F0502020204030204" pitchFamily="34" charset="0"/>
                          <a:cs typeface="Arial" panose="020B0604020202020204" pitchFamily="34" charset="0"/>
                        </a:rPr>
                        <a:t>cyllido</a:t>
                      </a: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 a'r sefydliad a </a:t>
                      </a:r>
                      <a:r>
                        <a:rPr lang="en-GB" sz="1600" b="0" dirty="0" err="1">
                          <a:solidFill>
                            <a:schemeClr val="tx1"/>
                          </a:solidFill>
                          <a:latin typeface="Arial" panose="020B0604020202020204" pitchFamily="34" charset="0"/>
                          <a:ea typeface="Calibri" panose="020F0502020204030204" pitchFamily="34" charset="0"/>
                          <a:cs typeface="Arial" panose="020B0604020202020204" pitchFamily="34" charset="0"/>
                        </a:rPr>
                        <a:t>ariennir</a:t>
                      </a: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GB" sz="1600" b="0" dirty="0" err="1">
                          <a:solidFill>
                            <a:schemeClr val="tx1"/>
                          </a:solidFill>
                          <a:latin typeface="Arial" panose="020B0604020202020204" pitchFamily="34" charset="0"/>
                          <a:ea typeface="Calibri" panose="020F0502020204030204" pitchFamily="34" charset="0"/>
                          <a:cs typeface="Arial" panose="020B0604020202020204" pitchFamily="34" charset="0"/>
                        </a:rPr>
                        <a:t>i</a:t>
                      </a: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 gytuno ar y cyd i addasiadau mewn canlyniadau, gweithgareddau, amseru, patrymau ariannu os yw tystiolaeth, neu amgylchiadau, yn awgrymu angen ail-werthuso.</a:t>
                      </a:r>
                    </a:p>
                    <a:p>
                      <a:pPr marL="0" marR="0" lvl="0" indent="0" algn="just"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GB" sz="16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969171573"/>
                  </a:ext>
                </a:extLst>
              </a:tr>
              <a:tr h="2381595">
                <a:tc>
                  <a:txBody>
                    <a:bodyPr/>
                    <a:lstStyle/>
                    <a:p>
                      <a:pPr marL="0" marR="0" lvl="0" indent="0" algn="just"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This should be achieved </a:t>
                      </a: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through </a:t>
                      </a:r>
                      <a:r>
                        <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an agreed and robust </a:t>
                      </a: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process which is decided at the start of the funding agreement.</a:t>
                      </a:r>
                      <a:r>
                        <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marL="0" indent="0" algn="just">
                        <a:lnSpc>
                          <a:spcPct val="107000"/>
                        </a:lnSpc>
                        <a:spcAft>
                          <a:spcPts val="800"/>
                        </a:spcAft>
                        <a:buFont typeface="Arial" panose="020B0604020202020204" pitchFamily="34" charset="0"/>
                        <a:buNone/>
                      </a:pPr>
                      <a:endPar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indent="0" algn="just">
                        <a:buFont typeface="Arial" panose="020B0604020202020204" pitchFamily="34" charset="0"/>
                        <a:buNone/>
                      </a:pPr>
                      <a:endParaRPr lang="en-GB" sz="16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l" rtl="0"/>
                      <a:r>
                        <a:rPr lang="cy-GB" sz="1600" b="0" i="0" dirty="0">
                          <a:solidFill>
                            <a:srgbClr val="000000"/>
                          </a:solidFill>
                          <a:effectLst/>
                          <a:latin typeface="Roboto" panose="02000000000000000000" pitchFamily="2" charset="0"/>
                        </a:rPr>
                        <a:t>Dylid cyflawni hyn drwy broses gytûn a chadarn y penderfynir arni ar ddechrau'r cytundeb ariannu.</a:t>
                      </a:r>
                    </a:p>
                    <a:p>
                      <a:br>
                        <a:rPr lang="cy-GB" sz="1600" b="0" i="0" dirty="0">
                          <a:effectLst/>
                          <a:latin typeface="Roboto" panose="02000000000000000000" pitchFamily="2" charset="0"/>
                        </a:rPr>
                      </a:br>
                      <a:endParaRPr lang="en-GB" sz="16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108245060"/>
                  </a:ext>
                </a:extLst>
              </a:tr>
              <a:tr h="70575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5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5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283371092"/>
                  </a:ext>
                </a:extLst>
              </a:tr>
            </a:tbl>
          </a:graphicData>
        </a:graphic>
      </p:graphicFrame>
      <p:sp>
        <p:nvSpPr>
          <p:cNvPr id="4" name="Oval 3">
            <a:extLst>
              <a:ext uri="{FF2B5EF4-FFF2-40B4-BE49-F238E27FC236}">
                <a16:creationId xmlns:a16="http://schemas.microsoft.com/office/drawing/2014/main" id="{B8CC555D-AF44-E664-C39C-95516076AC12}"/>
              </a:ext>
            </a:extLst>
          </p:cNvPr>
          <p:cNvSpPr/>
          <p:nvPr/>
        </p:nvSpPr>
        <p:spPr>
          <a:xfrm>
            <a:off x="7619" y="9248"/>
            <a:ext cx="3248024" cy="2952750"/>
          </a:xfrm>
          <a:prstGeom prst="ellipse">
            <a:avLst/>
          </a:prstGeom>
          <a:solidFill>
            <a:srgbClr val="EDC1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Flexibility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Ensure that if evidence or circumstances support the need, both funder and funded organisations can suggest adjustments for joint agreement</a:t>
            </a:r>
            <a:endParaRPr lang="en-GB" sz="1400" dirty="0"/>
          </a:p>
        </p:txBody>
      </p:sp>
      <p:sp>
        <p:nvSpPr>
          <p:cNvPr id="6" name="Oval 5">
            <a:extLst>
              <a:ext uri="{FF2B5EF4-FFF2-40B4-BE49-F238E27FC236}">
                <a16:creationId xmlns:a16="http://schemas.microsoft.com/office/drawing/2014/main" id="{B8097A7D-F5A8-DDC6-80E2-1B3FA4EA1221}"/>
              </a:ext>
            </a:extLst>
          </p:cNvPr>
          <p:cNvSpPr/>
          <p:nvPr/>
        </p:nvSpPr>
        <p:spPr>
          <a:xfrm>
            <a:off x="6935308" y="-12524"/>
            <a:ext cx="3248024" cy="2952750"/>
          </a:xfrm>
          <a:prstGeom prst="ellipse">
            <a:avLst/>
          </a:prstGeom>
          <a:solidFill>
            <a:srgbClr val="EDC1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lgn="ctr" eaLnBrk="0" fontAlgn="base" hangingPunct="0">
              <a:spcBef>
                <a:spcPct val="0"/>
              </a:spcBef>
              <a:spcAft>
                <a:spcPct val="0"/>
              </a:spcAft>
            </a:pPr>
            <a:r>
              <a:rPr lang="en-US" altLang="en-US" sz="1600" b="1" dirty="0">
                <a:solidFill>
                  <a:schemeClr val="tx1"/>
                </a:solidFill>
                <a:latin typeface="Arial" panose="020B0604020202020204" pitchFamily="34" charset="0"/>
                <a:ea typeface="Calibri" panose="020F0502020204030204" pitchFamily="34" charset="0"/>
                <a:cs typeface="Arial" panose="020B0604020202020204" pitchFamily="34" charset="0"/>
              </a:rPr>
              <a:t>Hyblygrwydd</a:t>
            </a:r>
          </a:p>
          <a:p>
            <a:pPr lvl="0" algn="ctr" eaLnBrk="0" fontAlgn="base" hangingPunct="0">
              <a:spcBef>
                <a:spcPct val="0"/>
              </a:spcBef>
              <a:spcAft>
                <a:spcPct val="0"/>
              </a:spcAft>
            </a:pPr>
            <a:r>
              <a:rPr lang="en-US" altLang="en-US" sz="1400" b="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altLang="en-US" sz="1400" dirty="0">
                <a:solidFill>
                  <a:schemeClr val="tx1"/>
                </a:solidFill>
                <a:latin typeface="Arial" panose="020B0604020202020204" pitchFamily="34" charset="0"/>
                <a:ea typeface="Calibri" panose="020F0502020204030204" pitchFamily="34" charset="0"/>
                <a:cs typeface="Arial" panose="020B0604020202020204" pitchFamily="34" charset="0"/>
              </a:rPr>
              <a:t>Sicrhau, os yw tystiolaeth neu amgylchiadau'n cefnogi'r angen, gall </a:t>
            </a:r>
            <a:r>
              <a:rPr lang="en-US" altLang="en-US" sz="1400" dirty="0" err="1">
                <a:solidFill>
                  <a:schemeClr val="tx1"/>
                </a:solidFill>
                <a:latin typeface="Arial" panose="020B0604020202020204" pitchFamily="34" charset="0"/>
                <a:ea typeface="Calibri" panose="020F0502020204030204" pitchFamily="34" charset="0"/>
                <a:cs typeface="Arial" panose="020B0604020202020204" pitchFamily="34" charset="0"/>
              </a:rPr>
              <a:t>sefydliadau</a:t>
            </a:r>
            <a:r>
              <a:rPr lang="en-US" altLang="en-US" sz="14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altLang="en-US" sz="1400" dirty="0" err="1">
                <a:solidFill>
                  <a:schemeClr val="tx1"/>
                </a:solidFill>
                <a:latin typeface="Arial" panose="020B0604020202020204" pitchFamily="34" charset="0"/>
                <a:ea typeface="Calibri" panose="020F0502020204030204" pitchFamily="34" charset="0"/>
                <a:cs typeface="Arial" panose="020B0604020202020204" pitchFamily="34" charset="0"/>
              </a:rPr>
              <a:t>cyllido</a:t>
            </a:r>
            <a:r>
              <a:rPr lang="en-US" altLang="en-US" sz="1400" dirty="0">
                <a:solidFill>
                  <a:schemeClr val="tx1"/>
                </a:solidFill>
                <a:latin typeface="Arial" panose="020B0604020202020204" pitchFamily="34" charset="0"/>
                <a:ea typeface="Calibri" panose="020F0502020204030204" pitchFamily="34" charset="0"/>
                <a:cs typeface="Arial" panose="020B0604020202020204" pitchFamily="34" charset="0"/>
              </a:rPr>
              <a:t> a sefydliadau sy'n cael eu hariannu awgrymu addasiadau ar gyfer cytundeb ar y cyd</a:t>
            </a:r>
            <a:endParaRPr lang="en-GB" sz="1400" dirty="0"/>
          </a:p>
        </p:txBody>
      </p:sp>
      <p:sp>
        <p:nvSpPr>
          <p:cNvPr id="2" name="Footer Placeholder 1">
            <a:extLst>
              <a:ext uri="{FF2B5EF4-FFF2-40B4-BE49-F238E27FC236}">
                <a16:creationId xmlns:a16="http://schemas.microsoft.com/office/drawing/2014/main" id="{D8595F93-13BB-8B27-772C-9C9830320B69}"/>
              </a:ext>
            </a:extLst>
          </p:cNvPr>
          <p:cNvSpPr>
            <a:spLocks noGrp="1"/>
          </p:cNvSpPr>
          <p:nvPr>
            <p:ph type="ftr" sz="quarter" idx="11"/>
          </p:nvPr>
        </p:nvSpPr>
        <p:spPr>
          <a:xfrm>
            <a:off x="209006" y="6356350"/>
            <a:ext cx="7944394" cy="365125"/>
          </a:xfrm>
        </p:spPr>
        <p:txBody>
          <a:bodyPr/>
          <a:lstStyle/>
          <a:p>
            <a:pPr algn="l"/>
            <a:r>
              <a:rPr lang="en-GB" sz="1000" dirty="0">
                <a:solidFill>
                  <a:schemeClr val="tx1"/>
                </a:solidFill>
                <a:latin typeface="Arial" panose="020B0604020202020204" pitchFamily="34" charset="0"/>
                <a:cs typeface="Arial" panose="020B0604020202020204" pitchFamily="34" charset="0"/>
              </a:rPr>
              <a:t>1 of 1</a:t>
            </a:r>
          </a:p>
        </p:txBody>
      </p:sp>
    </p:spTree>
    <p:extLst>
      <p:ext uri="{BB962C8B-B14F-4D97-AF65-F5344CB8AC3E}">
        <p14:creationId xmlns:p14="http://schemas.microsoft.com/office/powerpoint/2010/main" val="334611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E728BAF4-52D2-4EEE-D18F-647D598D4E72}"/>
              </a:ext>
            </a:extLst>
          </p:cNvPr>
          <p:cNvSpPr>
            <a:spLocks noGrp="1"/>
          </p:cNvSpPr>
          <p:nvPr>
            <p:ph type="subTitle" idx="1"/>
          </p:nvPr>
        </p:nvSpPr>
        <p:spPr>
          <a:xfrm>
            <a:off x="209006" y="3088397"/>
            <a:ext cx="10458994" cy="3557500"/>
          </a:xfrm>
          <a:solidFill>
            <a:schemeClr val="bg2"/>
          </a:solidFill>
        </p:spPr>
        <p:txBody>
          <a:bodyPr>
            <a:normAutofit/>
          </a:bodyPr>
          <a:lstStyle/>
          <a:p>
            <a:endParaRPr lang="en-GB" dirty="0"/>
          </a:p>
        </p:txBody>
      </p:sp>
      <p:sp>
        <p:nvSpPr>
          <p:cNvPr id="25" name="Rectangle 19">
            <a:extLst>
              <a:ext uri="{FF2B5EF4-FFF2-40B4-BE49-F238E27FC236}">
                <a16:creationId xmlns:a16="http://schemas.microsoft.com/office/drawing/2014/main" id="{E7B7A589-F422-EE76-2F81-35229DE420E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26" name="Slide Number Placeholder 25">
            <a:extLst>
              <a:ext uri="{FF2B5EF4-FFF2-40B4-BE49-F238E27FC236}">
                <a16:creationId xmlns:a16="http://schemas.microsoft.com/office/drawing/2014/main" id="{9F5453D2-3A38-268E-54C7-67A28CE6C6AE}"/>
              </a:ext>
            </a:extLst>
          </p:cNvPr>
          <p:cNvSpPr>
            <a:spLocks noGrp="1"/>
          </p:cNvSpPr>
          <p:nvPr>
            <p:ph type="sldNum" sz="quarter" idx="12"/>
          </p:nvPr>
        </p:nvSpPr>
        <p:spPr/>
        <p:txBody>
          <a:bodyPr/>
          <a:lstStyle/>
          <a:p>
            <a:fld id="{EAAF0CEA-B6E4-4B36-997F-98A93A01189D}" type="slidenum">
              <a:rPr lang="en-GB" smtClean="0">
                <a:solidFill>
                  <a:schemeClr val="tx1"/>
                </a:solidFill>
              </a:rPr>
              <a:pPr/>
              <a:t>18</a:t>
            </a:fld>
            <a:endParaRPr lang="en-GB" dirty="0">
              <a:solidFill>
                <a:schemeClr val="tx1"/>
              </a:solidFill>
            </a:endParaRPr>
          </a:p>
        </p:txBody>
      </p:sp>
      <p:graphicFrame>
        <p:nvGraphicFramePr>
          <p:cNvPr id="3" name="Table 5">
            <a:extLst>
              <a:ext uri="{FF2B5EF4-FFF2-40B4-BE49-F238E27FC236}">
                <a16:creationId xmlns:a16="http://schemas.microsoft.com/office/drawing/2014/main" id="{E835219F-F956-271F-426C-2C1EB5ADCA77}"/>
              </a:ext>
            </a:extLst>
          </p:cNvPr>
          <p:cNvGraphicFramePr>
            <a:graphicFrameLocks noGrp="1"/>
          </p:cNvGraphicFramePr>
          <p:nvPr>
            <p:extLst>
              <p:ext uri="{D42A27DB-BD31-4B8C-83A1-F6EECF244321}">
                <p14:modId xmlns:p14="http://schemas.microsoft.com/office/powerpoint/2010/main" val="1713114512"/>
              </p:ext>
            </p:extLst>
          </p:nvPr>
        </p:nvGraphicFramePr>
        <p:xfrm>
          <a:off x="209006" y="3092750"/>
          <a:ext cx="10450286" cy="4826933"/>
        </p:xfrm>
        <a:graphic>
          <a:graphicData uri="http://schemas.openxmlformats.org/drawingml/2006/table">
            <a:tbl>
              <a:tblPr firstRow="1" bandRow="1">
                <a:tableStyleId>{5C22544A-7EE6-4342-B048-85BDC9FD1C3A}</a:tableStyleId>
              </a:tblPr>
              <a:tblGrid>
                <a:gridCol w="5184214">
                  <a:extLst>
                    <a:ext uri="{9D8B030D-6E8A-4147-A177-3AD203B41FA5}">
                      <a16:colId xmlns:a16="http://schemas.microsoft.com/office/drawing/2014/main" val="2564048130"/>
                    </a:ext>
                  </a:extLst>
                </a:gridCol>
                <a:gridCol w="217525">
                  <a:extLst>
                    <a:ext uri="{9D8B030D-6E8A-4147-A177-3AD203B41FA5}">
                      <a16:colId xmlns:a16="http://schemas.microsoft.com/office/drawing/2014/main" val="2803453511"/>
                    </a:ext>
                  </a:extLst>
                </a:gridCol>
                <a:gridCol w="5048547">
                  <a:extLst>
                    <a:ext uri="{9D8B030D-6E8A-4147-A177-3AD203B41FA5}">
                      <a16:colId xmlns:a16="http://schemas.microsoft.com/office/drawing/2014/main" val="3934125167"/>
                    </a:ext>
                  </a:extLst>
                </a:gridCol>
              </a:tblGrid>
              <a:tr h="1670839">
                <a:tc>
                  <a:txBody>
                    <a:bodyPr/>
                    <a:lstStyle/>
                    <a:p>
                      <a:pPr marL="0" indent="0" algn="just">
                        <a:lnSpc>
                          <a:spcPct val="107000"/>
                        </a:lnSpc>
                        <a:spcAft>
                          <a:spcPts val="800"/>
                        </a:spcAft>
                        <a:buFont typeface="Arial" panose="020B0604020202020204" pitchFamily="34" charset="0"/>
                        <a:buNone/>
                      </a:pPr>
                      <a:r>
                        <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Building in time to understand all the options in order to choose the best funding basis is key, especially if you’re considering the delivery of policy and the factors that will provide successful outcomes over the long-term.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indent="0" algn="just">
                        <a:buFont typeface="Arial" panose="020B0604020202020204" pitchFamily="34" charset="0"/>
                        <a:buNone/>
                      </a:pPr>
                      <a:endParaRPr lang="en-GB" sz="16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indent="0" algn="just">
                        <a:lnSpc>
                          <a:spcPct val="107000"/>
                        </a:lnSpc>
                        <a:spcAft>
                          <a:spcPts val="800"/>
                        </a:spcAft>
                        <a:buFont typeface="Arial" panose="020B0604020202020204" pitchFamily="34" charset="0"/>
                        <a:buNone/>
                      </a:pP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Mae </a:t>
                      </a:r>
                      <a:r>
                        <a:rPr lang="en-GB" sz="1600" b="0" dirty="0" err="1">
                          <a:solidFill>
                            <a:schemeClr val="tx1"/>
                          </a:solidFill>
                          <a:latin typeface="Arial" panose="020B0604020202020204" pitchFamily="34" charset="0"/>
                          <a:ea typeface="Calibri" panose="020F0502020204030204" pitchFamily="34" charset="0"/>
                          <a:cs typeface="Arial" panose="020B0604020202020204" pitchFamily="34" charset="0"/>
                        </a:rPr>
                        <a:t>cymryd</a:t>
                      </a: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GB" sz="1600" b="0" dirty="0" err="1">
                          <a:solidFill>
                            <a:schemeClr val="tx1"/>
                          </a:solidFill>
                          <a:latin typeface="Arial" panose="020B0604020202020204" pitchFamily="34" charset="0"/>
                          <a:ea typeface="Calibri" panose="020F0502020204030204" pitchFamily="34" charset="0"/>
                          <a:cs typeface="Arial" panose="020B0604020202020204" pitchFamily="34" charset="0"/>
                        </a:rPr>
                        <a:t>amser</a:t>
                      </a: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 i ddeall yr holl opsiynau er mwyn dewis y sail ariannu orau yn allweddol, yn enwedig os ydych chi'n ystyried cyflwyno polisi a'r ffactorau a fydd yn darparu canlyniadau llwyddiannus </a:t>
                      </a:r>
                      <a:r>
                        <a:rPr lang="en-GB" sz="1600" b="0" dirty="0" err="1">
                          <a:solidFill>
                            <a:schemeClr val="tx1"/>
                          </a:solidFill>
                          <a:latin typeface="Arial" panose="020B0604020202020204" pitchFamily="34" charset="0"/>
                          <a:ea typeface="Calibri" panose="020F0502020204030204" pitchFamily="34" charset="0"/>
                          <a:cs typeface="Arial" panose="020B0604020202020204" pitchFamily="34" charset="0"/>
                        </a:rPr>
                        <a:t>dros</a:t>
                      </a: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GB" sz="1600" b="0" dirty="0" err="1">
                          <a:solidFill>
                            <a:schemeClr val="tx1"/>
                          </a:solidFill>
                          <a:latin typeface="Arial" panose="020B0604020202020204" pitchFamily="34" charset="0"/>
                          <a:ea typeface="Calibri" panose="020F0502020204030204" pitchFamily="34" charset="0"/>
                          <a:cs typeface="Arial" panose="020B0604020202020204" pitchFamily="34" charset="0"/>
                        </a:rPr>
                        <a:t>yr</a:t>
                      </a: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 hir </a:t>
                      </a:r>
                      <a:r>
                        <a:rPr lang="en-GB" sz="1600" b="0" dirty="0" err="1">
                          <a:solidFill>
                            <a:schemeClr val="tx1"/>
                          </a:solidFill>
                          <a:latin typeface="Arial" panose="020B0604020202020204" pitchFamily="34" charset="0"/>
                          <a:ea typeface="Calibri" panose="020F0502020204030204" pitchFamily="34" charset="0"/>
                          <a:cs typeface="Arial" panose="020B0604020202020204" pitchFamily="34" charset="0"/>
                        </a:rPr>
                        <a:t>dymor</a:t>
                      </a: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 </a:t>
                      </a:r>
                    </a:p>
                    <a:p>
                      <a:pPr marL="0" marR="0" lvl="0" indent="0" algn="just"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GB" sz="16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969171573"/>
                  </a:ext>
                </a:extLst>
              </a:tr>
              <a:tr h="2381595">
                <a:tc>
                  <a:txBody>
                    <a:bodyPr/>
                    <a:lstStyle/>
                    <a:p>
                      <a:pPr marL="0" indent="0" algn="just">
                        <a:lnSpc>
                          <a:spcPct val="107000"/>
                        </a:lnSpc>
                        <a:spcAft>
                          <a:spcPts val="800"/>
                        </a:spcAft>
                        <a:buFont typeface="Arial" panose="020B0604020202020204" pitchFamily="34" charset="0"/>
                        <a:buNone/>
                      </a:pPr>
                      <a:r>
                        <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These factors include the sustainability, staff, skills and capacity of delivery organisations, as well as the enabling of partnership working and collaboration, and where possible ensuring that resources are focused on delivering outcomes not burdensome processes.  </a:t>
                      </a:r>
                    </a:p>
                    <a:p>
                      <a:pPr marL="0" indent="0" algn="just">
                        <a:lnSpc>
                          <a:spcPct val="107000"/>
                        </a:lnSpc>
                        <a:spcAft>
                          <a:spcPts val="800"/>
                        </a:spcAft>
                        <a:buFont typeface="Arial" panose="020B0604020202020204" pitchFamily="34" charset="0"/>
                        <a:buNone/>
                      </a:pPr>
                      <a:endPar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indent="0" algn="just">
                        <a:buFont typeface="Arial" panose="020B0604020202020204" pitchFamily="34" charset="0"/>
                        <a:buNone/>
                      </a:pPr>
                      <a:endParaRPr lang="en-GB" sz="16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indent="0" algn="just">
                        <a:lnSpc>
                          <a:spcPct val="107000"/>
                        </a:lnSpc>
                        <a:spcAft>
                          <a:spcPts val="800"/>
                        </a:spcAft>
                        <a:buFont typeface="Arial" panose="020B0604020202020204" pitchFamily="34" charset="0"/>
                        <a:buNone/>
                      </a:pP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Mae'r ffactorau hyn yn cynnwys cynaliadwyedd, staff, sgiliau a chapasiti sefydliadau cyflenwi, yn ogystal â galluogi gweithio mewn partneriaeth a chydweithio, a sicrhau lle bo'n </a:t>
                      </a:r>
                      <a:r>
                        <a:rPr lang="en-GB" sz="1600" b="0" dirty="0" err="1">
                          <a:solidFill>
                            <a:schemeClr val="tx1"/>
                          </a:solidFill>
                          <a:latin typeface="Arial" panose="020B0604020202020204" pitchFamily="34" charset="0"/>
                          <a:ea typeface="Calibri" panose="020F0502020204030204" pitchFamily="34" charset="0"/>
                          <a:cs typeface="Arial" panose="020B0604020202020204" pitchFamily="34" charset="0"/>
                        </a:rPr>
                        <a:t>bosibl</a:t>
                      </a:r>
                      <a:r>
                        <a:rPr lang="en-GB" sz="1600" b="0" dirty="0">
                          <a:solidFill>
                            <a:schemeClr val="tx1"/>
                          </a:solidFill>
                          <a:latin typeface="Arial" panose="020B0604020202020204" pitchFamily="34" charset="0"/>
                          <a:ea typeface="Calibri" panose="020F0502020204030204" pitchFamily="34" charset="0"/>
                          <a:cs typeface="Arial" panose="020B0604020202020204" pitchFamily="34" charset="0"/>
                        </a:rPr>
                        <a:t>  bod adnoddau yn canolbwyntio ar sicrhau canlyniadau nid prosesau baichus.  </a:t>
                      </a:r>
                      <a:endPar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GB" sz="16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108245060"/>
                  </a:ext>
                </a:extLst>
              </a:tr>
              <a:tr h="70575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5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just"/>
                      <a:endParaRPr lang="en-GB" sz="1500" b="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283371092"/>
                  </a:ext>
                </a:extLst>
              </a:tr>
            </a:tbl>
          </a:graphicData>
        </a:graphic>
      </p:graphicFrame>
      <p:sp>
        <p:nvSpPr>
          <p:cNvPr id="2" name="Subtitle 8">
            <a:extLst>
              <a:ext uri="{FF2B5EF4-FFF2-40B4-BE49-F238E27FC236}">
                <a16:creationId xmlns:a16="http://schemas.microsoft.com/office/drawing/2014/main" id="{6E267659-EAB7-AE0F-54C7-43DBCC27DBE3}"/>
              </a:ext>
            </a:extLst>
          </p:cNvPr>
          <p:cNvSpPr txBox="1">
            <a:spLocks/>
          </p:cNvSpPr>
          <p:nvPr/>
        </p:nvSpPr>
        <p:spPr>
          <a:xfrm>
            <a:off x="13061" y="10743"/>
            <a:ext cx="3248024" cy="2986086"/>
          </a:xfrm>
          <a:prstGeom prst="ellipse">
            <a:avLst/>
          </a:prstGeom>
          <a:solidFill>
            <a:schemeClr val="accent5">
              <a:lumMod val="40000"/>
              <a:lumOff val="60000"/>
            </a:schemeClr>
          </a:solidFill>
          <a:ln w="12700" cap="flat" cmpd="sng" algn="ctr">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eaLnBrk="0" fontAlgn="base" hangingPunct="0">
              <a:lnSpc>
                <a:spcPct val="100000"/>
              </a:lnSpc>
              <a:spcBef>
                <a:spcPct val="0"/>
              </a:spcBef>
              <a:spcAft>
                <a:spcPct val="0"/>
              </a:spcAft>
              <a:buFontTx/>
              <a:buNone/>
            </a:pPr>
            <a:endParaRPr lang="en-US" altLang="en-US" sz="1600" b="1" dirty="0">
              <a:solidFill>
                <a:schemeClr val="tx1"/>
              </a:solidFill>
              <a:ea typeface="Calibri" panose="020F0502020204030204" pitchFamily="34" charset="0"/>
            </a:endParaRPr>
          </a:p>
          <a:p>
            <a:pPr eaLnBrk="0" fontAlgn="base" hangingPunct="0">
              <a:lnSpc>
                <a:spcPct val="100000"/>
              </a:lnSpc>
              <a:spcBef>
                <a:spcPct val="0"/>
              </a:spcBef>
              <a:spcAft>
                <a:spcPct val="0"/>
              </a:spcAft>
              <a:buFontTx/>
              <a:buNone/>
            </a:pPr>
            <a:r>
              <a:rPr lang="en-US" altLang="en-US" sz="1600" b="1" dirty="0">
                <a:solidFill>
                  <a:schemeClr val="tx1"/>
                </a:solidFill>
                <a:ea typeface="Calibri" panose="020F0502020204030204" pitchFamily="34" charset="0"/>
              </a:rPr>
              <a:t>Appropriate Funding Basis</a:t>
            </a:r>
          </a:p>
          <a:p>
            <a:pPr eaLnBrk="0" fontAlgn="base" hangingPunct="0">
              <a:lnSpc>
                <a:spcPct val="100000"/>
              </a:lnSpc>
              <a:spcBef>
                <a:spcPct val="0"/>
              </a:spcBef>
              <a:spcAft>
                <a:spcPct val="0"/>
              </a:spcAft>
              <a:buFontTx/>
              <a:buNone/>
            </a:pPr>
            <a:endParaRPr lang="en-US" altLang="en-US" sz="1600" b="1" dirty="0">
              <a:solidFill>
                <a:schemeClr val="tx1"/>
              </a:solidFill>
              <a:ea typeface="Calibri" panose="020F0502020204030204" pitchFamily="34" charset="0"/>
            </a:endParaRPr>
          </a:p>
          <a:p>
            <a:pPr eaLnBrk="0" fontAlgn="base" hangingPunct="0">
              <a:lnSpc>
                <a:spcPct val="100000"/>
              </a:lnSpc>
              <a:spcBef>
                <a:spcPct val="0"/>
              </a:spcBef>
              <a:spcAft>
                <a:spcPct val="0"/>
              </a:spcAft>
              <a:buFontTx/>
              <a:buNone/>
            </a:pPr>
            <a:r>
              <a:rPr lang="en-US" altLang="en-US" sz="1400" dirty="0">
                <a:solidFill>
                  <a:schemeClr val="tx1"/>
                </a:solidFill>
                <a:ea typeface="Calibri" panose="020F0502020204030204" pitchFamily="34" charset="0"/>
              </a:rPr>
              <a:t>Ensure funders consider all options and choose the appropriate mechanism(s) that will effectively deliver agreed outcomes throughout the funding period</a:t>
            </a:r>
            <a:endParaRPr lang="en-US" altLang="en-US" dirty="0">
              <a:solidFill>
                <a:schemeClr val="tx1"/>
              </a:solidFill>
            </a:endParaRPr>
          </a:p>
        </p:txBody>
      </p:sp>
      <p:sp>
        <p:nvSpPr>
          <p:cNvPr id="7" name="Subtitle 8">
            <a:extLst>
              <a:ext uri="{FF2B5EF4-FFF2-40B4-BE49-F238E27FC236}">
                <a16:creationId xmlns:a16="http://schemas.microsoft.com/office/drawing/2014/main" id="{3F435DF9-39F6-41BF-3045-C826ABF4C7A0}"/>
              </a:ext>
            </a:extLst>
          </p:cNvPr>
          <p:cNvSpPr txBox="1">
            <a:spLocks/>
          </p:cNvSpPr>
          <p:nvPr/>
        </p:nvSpPr>
        <p:spPr>
          <a:xfrm>
            <a:off x="6932038" y="15095"/>
            <a:ext cx="3248024" cy="2986086"/>
          </a:xfrm>
          <a:prstGeom prst="ellipse">
            <a:avLst/>
          </a:prstGeom>
          <a:solidFill>
            <a:schemeClr val="accent5">
              <a:lumMod val="40000"/>
              <a:lumOff val="60000"/>
            </a:schemeClr>
          </a:solidFill>
          <a:ln w="12700" cap="flat" cmpd="sng" algn="ctr">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eaLnBrk="0" fontAlgn="base" hangingPunct="0">
              <a:lnSpc>
                <a:spcPct val="100000"/>
              </a:lnSpc>
              <a:spcBef>
                <a:spcPct val="0"/>
              </a:spcBef>
              <a:spcAft>
                <a:spcPct val="0"/>
              </a:spcAft>
              <a:buFontTx/>
              <a:buNone/>
            </a:pPr>
            <a:endParaRPr lang="en-US" altLang="en-US" sz="1600" b="1" dirty="0">
              <a:solidFill>
                <a:schemeClr val="tx1"/>
              </a:solidFill>
              <a:ea typeface="Calibri" panose="020F0502020204030204" pitchFamily="34" charset="0"/>
            </a:endParaRPr>
          </a:p>
          <a:p>
            <a:pPr lvl="0" algn="ctr" eaLnBrk="0" fontAlgn="base" hangingPunct="0">
              <a:lnSpc>
                <a:spcPct val="100000"/>
              </a:lnSpc>
              <a:spcBef>
                <a:spcPct val="0"/>
              </a:spcBef>
              <a:spcAft>
                <a:spcPct val="0"/>
              </a:spcAft>
            </a:pPr>
            <a:r>
              <a:rPr lang="en-US" altLang="en-US" sz="1600" b="1" dirty="0">
                <a:solidFill>
                  <a:schemeClr val="tx1"/>
                </a:solidFill>
                <a:latin typeface="Arial" panose="020B0604020202020204" pitchFamily="34" charset="0"/>
                <a:ea typeface="Calibri" panose="020F0502020204030204" pitchFamily="34" charset="0"/>
                <a:cs typeface="Arial" panose="020B0604020202020204" pitchFamily="34" charset="0"/>
              </a:rPr>
              <a:t>Sail ariannu briodol</a:t>
            </a:r>
          </a:p>
          <a:p>
            <a:pPr lvl="0" algn="ctr" eaLnBrk="0" fontAlgn="base" hangingPunct="0">
              <a:lnSpc>
                <a:spcPct val="100000"/>
              </a:lnSpc>
              <a:spcBef>
                <a:spcPct val="0"/>
              </a:spcBef>
              <a:spcAft>
                <a:spcPct val="0"/>
              </a:spcAft>
            </a:pPr>
            <a:r>
              <a:rPr lang="en-US" altLang="en-US" sz="1400" b="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altLang="en-US" sz="1400" dirty="0">
                <a:solidFill>
                  <a:schemeClr val="tx1"/>
                </a:solidFill>
                <a:latin typeface="Arial" panose="020B0604020202020204" pitchFamily="34" charset="0"/>
                <a:ea typeface="Calibri" panose="020F0502020204030204" pitchFamily="34" charset="0"/>
                <a:cs typeface="Arial" panose="020B0604020202020204" pitchFamily="34" charset="0"/>
              </a:rPr>
              <a:t>Sicrhau bod cyllidwyr yn ystyried yr holl opsiynau ac yn dewis y mecanwaith(au) priodol a fydd yn sicrhau canlyniadau y cytunir arnynt yn effeithiol trwy gydol y cyfnod cyllido</a:t>
            </a: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647034B2-3441-6DC5-E8F1-8866796C1F44}"/>
              </a:ext>
            </a:extLst>
          </p:cNvPr>
          <p:cNvSpPr>
            <a:spLocks noGrp="1"/>
          </p:cNvSpPr>
          <p:nvPr>
            <p:ph type="ftr" sz="quarter" idx="11"/>
          </p:nvPr>
        </p:nvSpPr>
        <p:spPr>
          <a:xfrm>
            <a:off x="209007" y="6356350"/>
            <a:ext cx="7944394" cy="365125"/>
          </a:xfrm>
        </p:spPr>
        <p:txBody>
          <a:bodyPr/>
          <a:lstStyle/>
          <a:p>
            <a:pPr algn="l"/>
            <a:r>
              <a:rPr lang="en-GB" sz="1000" dirty="0">
                <a:solidFill>
                  <a:schemeClr val="tx1"/>
                </a:solidFill>
                <a:latin typeface="Arial" panose="020B0604020202020204" pitchFamily="34" charset="0"/>
                <a:cs typeface="Arial" panose="020B0604020202020204" pitchFamily="34" charset="0"/>
              </a:rPr>
              <a:t>1 of 1</a:t>
            </a:r>
          </a:p>
        </p:txBody>
      </p:sp>
    </p:spTree>
    <p:extLst>
      <p:ext uri="{BB962C8B-B14F-4D97-AF65-F5344CB8AC3E}">
        <p14:creationId xmlns:p14="http://schemas.microsoft.com/office/powerpoint/2010/main" val="227475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24">
            <a:extLst>
              <a:ext uri="{FF2B5EF4-FFF2-40B4-BE49-F238E27FC236}">
                <a16:creationId xmlns:a16="http://schemas.microsoft.com/office/drawing/2014/main" id="{3DDDC5A7-68CF-1C74-FF8A-31903E4AFDE3}"/>
              </a:ext>
            </a:extLst>
          </p:cNvPr>
          <p:cNvSpPr>
            <a:spLocks noGrp="1"/>
          </p:cNvSpPr>
          <p:nvPr>
            <p:ph type="sldNum" sz="quarter" idx="12"/>
          </p:nvPr>
        </p:nvSpPr>
        <p:spPr>
          <a:xfrm>
            <a:off x="8620125" y="6425247"/>
            <a:ext cx="2743200" cy="365125"/>
          </a:xfrm>
        </p:spPr>
        <p:txBody>
          <a:bodyPr/>
          <a:lstStyle/>
          <a:p>
            <a:fld id="{EAAF0CEA-B6E4-4B36-997F-98A93A01189D}" type="slidenum">
              <a:rPr lang="en-GB" smtClean="0">
                <a:solidFill>
                  <a:schemeClr val="tx1"/>
                </a:solidFill>
              </a:rPr>
              <a:pPr/>
              <a:t>19</a:t>
            </a:fld>
            <a:endParaRPr lang="en-GB" dirty="0">
              <a:solidFill>
                <a:schemeClr val="tx1"/>
              </a:solidFill>
            </a:endParaRPr>
          </a:p>
        </p:txBody>
      </p:sp>
      <p:graphicFrame>
        <p:nvGraphicFramePr>
          <p:cNvPr id="2" name="Diagram 1">
            <a:extLst>
              <a:ext uri="{FF2B5EF4-FFF2-40B4-BE49-F238E27FC236}">
                <a16:creationId xmlns:a16="http://schemas.microsoft.com/office/drawing/2014/main" id="{151CEB50-EABE-25B1-4137-B788A3D5DB63}"/>
              </a:ext>
            </a:extLst>
          </p:cNvPr>
          <p:cNvGraphicFramePr/>
          <p:nvPr>
            <p:extLst>
              <p:ext uri="{D42A27DB-BD31-4B8C-83A1-F6EECF244321}">
                <p14:modId xmlns:p14="http://schemas.microsoft.com/office/powerpoint/2010/main" val="2188849456"/>
              </p:ext>
            </p:extLst>
          </p:nvPr>
        </p:nvGraphicFramePr>
        <p:xfrm>
          <a:off x="5580350" y="465778"/>
          <a:ext cx="7222387" cy="5284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9978AB81-47E7-9424-3421-142D300800F9}"/>
              </a:ext>
            </a:extLst>
          </p:cNvPr>
          <p:cNvGraphicFramePr/>
          <p:nvPr>
            <p:extLst>
              <p:ext uri="{D42A27DB-BD31-4B8C-83A1-F6EECF244321}">
                <p14:modId xmlns:p14="http://schemas.microsoft.com/office/powerpoint/2010/main" val="1259931456"/>
              </p:ext>
            </p:extLst>
          </p:nvPr>
        </p:nvGraphicFramePr>
        <p:xfrm>
          <a:off x="-854489" y="467259"/>
          <a:ext cx="7222387" cy="52843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398811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3A2797C-767B-17F2-7CB2-0DEA3FA40BC3}"/>
              </a:ext>
            </a:extLst>
          </p:cNvPr>
          <p:cNvSpPr>
            <a:spLocks noGrp="1"/>
          </p:cNvSpPr>
          <p:nvPr>
            <p:ph type="sldNum" sz="quarter" idx="12"/>
          </p:nvPr>
        </p:nvSpPr>
        <p:spPr/>
        <p:txBody>
          <a:bodyPr/>
          <a:lstStyle/>
          <a:p>
            <a:fld id="{EAAF0CEA-B6E4-4B36-997F-98A93A01189D}" type="slidenum">
              <a:rPr lang="en-GB" smtClean="0"/>
              <a:pPr/>
              <a:t>2</a:t>
            </a:fld>
            <a:endParaRPr lang="en-GB" dirty="0"/>
          </a:p>
        </p:txBody>
      </p:sp>
      <p:graphicFrame>
        <p:nvGraphicFramePr>
          <p:cNvPr id="5" name="Table 5">
            <a:extLst>
              <a:ext uri="{FF2B5EF4-FFF2-40B4-BE49-F238E27FC236}">
                <a16:creationId xmlns:a16="http://schemas.microsoft.com/office/drawing/2014/main" id="{A5075B53-C899-4B86-3071-7439120F9E84}"/>
              </a:ext>
            </a:extLst>
          </p:cNvPr>
          <p:cNvGraphicFramePr>
            <a:graphicFrameLocks noGrp="1"/>
          </p:cNvGraphicFramePr>
          <p:nvPr>
            <p:extLst>
              <p:ext uri="{D42A27DB-BD31-4B8C-83A1-F6EECF244321}">
                <p14:modId xmlns:p14="http://schemas.microsoft.com/office/powerpoint/2010/main" val="2409043824"/>
              </p:ext>
            </p:extLst>
          </p:nvPr>
        </p:nvGraphicFramePr>
        <p:xfrm>
          <a:off x="348792" y="999242"/>
          <a:ext cx="9877683" cy="4389647"/>
        </p:xfrm>
        <a:graphic>
          <a:graphicData uri="http://schemas.openxmlformats.org/drawingml/2006/table">
            <a:tbl>
              <a:tblPr firstRow="1" bandRow="1">
                <a:tableStyleId>{5C22544A-7EE6-4342-B048-85BDC9FD1C3A}</a:tableStyleId>
              </a:tblPr>
              <a:tblGrid>
                <a:gridCol w="4888404">
                  <a:extLst>
                    <a:ext uri="{9D8B030D-6E8A-4147-A177-3AD203B41FA5}">
                      <a16:colId xmlns:a16="http://schemas.microsoft.com/office/drawing/2014/main" val="2947318790"/>
                    </a:ext>
                  </a:extLst>
                </a:gridCol>
                <a:gridCol w="208280">
                  <a:extLst>
                    <a:ext uri="{9D8B030D-6E8A-4147-A177-3AD203B41FA5}">
                      <a16:colId xmlns:a16="http://schemas.microsoft.com/office/drawing/2014/main" val="3828485163"/>
                    </a:ext>
                  </a:extLst>
                </a:gridCol>
                <a:gridCol w="4780999">
                  <a:extLst>
                    <a:ext uri="{9D8B030D-6E8A-4147-A177-3AD203B41FA5}">
                      <a16:colId xmlns:a16="http://schemas.microsoft.com/office/drawing/2014/main" val="1248033632"/>
                    </a:ext>
                  </a:extLst>
                </a:gridCol>
              </a:tblGrid>
              <a:tr h="499985">
                <a:tc>
                  <a:txBody>
                    <a:bodyPr/>
                    <a:lstStyle/>
                    <a:p>
                      <a:pPr algn="ctr"/>
                      <a:endParaRPr lang="en-GB" sz="4000" b="0" dirty="0">
                        <a:solidFill>
                          <a:schemeClr val="bg1"/>
                        </a:solidFill>
                        <a:latin typeface="Arial" panose="020B0604020202020204" pitchFamily="34" charset="0"/>
                        <a:cs typeface="Arial" panose="020B0604020202020204" pitchFamily="34" charset="0"/>
                      </a:endParaRPr>
                    </a:p>
                    <a:p>
                      <a:pPr algn="ctr"/>
                      <a:r>
                        <a:rPr lang="en-GB" sz="4000" b="0" dirty="0">
                          <a:solidFill>
                            <a:schemeClr val="bg1"/>
                          </a:solidFill>
                          <a:latin typeface="Arial" panose="020B0604020202020204" pitchFamily="34" charset="0"/>
                          <a:cs typeface="Arial" panose="020B0604020202020204" pitchFamily="34" charset="0"/>
                        </a:rPr>
                        <a:t>Why?</a:t>
                      </a:r>
                    </a:p>
                    <a:p>
                      <a:pPr algn="ctr"/>
                      <a:endParaRPr lang="en-GB" sz="4000" b="0" dirty="0">
                        <a:solidFill>
                          <a:schemeClr val="bg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GB" sz="4000" b="1"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GB" sz="4000" b="0" dirty="0">
                        <a:solidFill>
                          <a:schemeClr val="tx1"/>
                        </a:solidFill>
                        <a:latin typeface="Arial" panose="020B0604020202020204" pitchFamily="34" charset="0"/>
                        <a:cs typeface="Arial" panose="020B0604020202020204" pitchFamily="34" charset="0"/>
                      </a:endParaRPr>
                    </a:p>
                    <a:p>
                      <a:pPr algn="ctr"/>
                      <a:r>
                        <a:rPr lang="en-GB" sz="4000" b="0" dirty="0">
                          <a:solidFill>
                            <a:schemeClr val="tx1"/>
                          </a:solidFill>
                          <a:latin typeface="Arial" panose="020B0604020202020204" pitchFamily="34" charset="0"/>
                          <a:cs typeface="Arial" panose="020B0604020202020204" pitchFamily="34" charset="0"/>
                        </a:rPr>
                        <a:t>Pam?</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06552371"/>
                  </a:ext>
                </a:extLst>
              </a:tr>
              <a:tr h="4999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b="0" dirty="0">
                          <a:solidFill>
                            <a:schemeClr val="bg1"/>
                          </a:solidFill>
                          <a:latin typeface="Arial" panose="020B0604020202020204" pitchFamily="34" charset="0"/>
                          <a:cs typeface="Arial" panose="020B0604020202020204" pitchFamily="34" charset="0"/>
                        </a:rPr>
                        <a:t>What?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4000" b="0" dirty="0">
                        <a:solidFill>
                          <a:schemeClr val="bg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just"/>
                      <a:endParaRPr lang="en-GB" sz="4000" b="1" dirty="0">
                        <a:solidFill>
                          <a:schemeClr val="bg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GB" sz="4000" b="0" dirty="0">
                          <a:latin typeface="Arial" panose="020B0604020202020204" pitchFamily="34" charset="0"/>
                          <a:cs typeface="Arial" panose="020B0604020202020204" pitchFamily="34" charset="0"/>
                        </a:rPr>
                        <a:t>Beth?</a:t>
                      </a:r>
                      <a:endParaRPr lang="en-GB" sz="4000" b="0" dirty="0">
                        <a:solidFill>
                          <a:schemeClr val="bg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60266868"/>
                  </a:ext>
                </a:extLst>
              </a:tr>
              <a:tr h="115876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b="0" dirty="0">
                          <a:solidFill>
                            <a:schemeClr val="bg1"/>
                          </a:solidFill>
                          <a:latin typeface="Arial" panose="020B0604020202020204" pitchFamily="34" charset="0"/>
                          <a:cs typeface="Arial" panose="020B0604020202020204" pitchFamily="34" charset="0"/>
                        </a:rPr>
                        <a:t>How?</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just"/>
                      <a:endParaRPr lang="en-GB" sz="4000" dirty="0">
                        <a:solidFill>
                          <a:schemeClr val="bg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GB" sz="4000" b="0" dirty="0">
                          <a:latin typeface="Arial" panose="020B0604020202020204" pitchFamily="34" charset="0"/>
                          <a:cs typeface="Arial" panose="020B0604020202020204" pitchFamily="34" charset="0"/>
                        </a:rPr>
                        <a:t>Sut?</a:t>
                      </a:r>
                      <a:endParaRPr lang="en-GB" sz="4000" b="0" dirty="0">
                        <a:solidFill>
                          <a:schemeClr val="bg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88825792"/>
                  </a:ext>
                </a:extLst>
              </a:tr>
            </a:tbl>
          </a:graphicData>
        </a:graphic>
      </p:graphicFrame>
    </p:spTree>
    <p:extLst>
      <p:ext uri="{BB962C8B-B14F-4D97-AF65-F5344CB8AC3E}">
        <p14:creationId xmlns:p14="http://schemas.microsoft.com/office/powerpoint/2010/main" val="2670494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3A2797C-767B-17F2-7CB2-0DEA3FA40BC3}"/>
              </a:ext>
            </a:extLst>
          </p:cNvPr>
          <p:cNvSpPr>
            <a:spLocks noGrp="1"/>
          </p:cNvSpPr>
          <p:nvPr>
            <p:ph type="sldNum" sz="quarter" idx="12"/>
          </p:nvPr>
        </p:nvSpPr>
        <p:spPr/>
        <p:txBody>
          <a:bodyPr/>
          <a:lstStyle/>
          <a:p>
            <a:fld id="{EAAF0CEA-B6E4-4B36-997F-98A93A01189D}" type="slidenum">
              <a:rPr lang="en-GB" smtClean="0"/>
              <a:pPr/>
              <a:t>20</a:t>
            </a:fld>
            <a:endParaRPr lang="en-GB" dirty="0"/>
          </a:p>
        </p:txBody>
      </p:sp>
      <p:graphicFrame>
        <p:nvGraphicFramePr>
          <p:cNvPr id="5" name="Table 5">
            <a:extLst>
              <a:ext uri="{FF2B5EF4-FFF2-40B4-BE49-F238E27FC236}">
                <a16:creationId xmlns:a16="http://schemas.microsoft.com/office/drawing/2014/main" id="{A5075B53-C899-4B86-3071-7439120F9E84}"/>
              </a:ext>
            </a:extLst>
          </p:cNvPr>
          <p:cNvGraphicFramePr>
            <a:graphicFrameLocks noGrp="1"/>
          </p:cNvGraphicFramePr>
          <p:nvPr>
            <p:extLst>
              <p:ext uri="{D42A27DB-BD31-4B8C-83A1-F6EECF244321}">
                <p14:modId xmlns:p14="http://schemas.microsoft.com/office/powerpoint/2010/main" val="496998706"/>
              </p:ext>
            </p:extLst>
          </p:nvPr>
        </p:nvGraphicFramePr>
        <p:xfrm>
          <a:off x="348793" y="136526"/>
          <a:ext cx="9870030" cy="8539077"/>
        </p:xfrm>
        <a:graphic>
          <a:graphicData uri="http://schemas.openxmlformats.org/drawingml/2006/table">
            <a:tbl>
              <a:tblPr firstRow="1" bandRow="1">
                <a:tableStyleId>{5C22544A-7EE6-4342-B048-85BDC9FD1C3A}</a:tableStyleId>
              </a:tblPr>
              <a:tblGrid>
                <a:gridCol w="4884535">
                  <a:extLst>
                    <a:ext uri="{9D8B030D-6E8A-4147-A177-3AD203B41FA5}">
                      <a16:colId xmlns:a16="http://schemas.microsoft.com/office/drawing/2014/main" val="2947318790"/>
                    </a:ext>
                  </a:extLst>
                </a:gridCol>
                <a:gridCol w="208280">
                  <a:extLst>
                    <a:ext uri="{9D8B030D-6E8A-4147-A177-3AD203B41FA5}">
                      <a16:colId xmlns:a16="http://schemas.microsoft.com/office/drawing/2014/main" val="3828485163"/>
                    </a:ext>
                  </a:extLst>
                </a:gridCol>
                <a:gridCol w="4777215">
                  <a:extLst>
                    <a:ext uri="{9D8B030D-6E8A-4147-A177-3AD203B41FA5}">
                      <a16:colId xmlns:a16="http://schemas.microsoft.com/office/drawing/2014/main" val="1248033632"/>
                    </a:ext>
                  </a:extLst>
                </a:gridCol>
              </a:tblGrid>
              <a:tr h="0">
                <a:tc>
                  <a:txBody>
                    <a:bodyPr/>
                    <a:lstStyle/>
                    <a:p>
                      <a:pPr algn="ctr"/>
                      <a:endParaRPr lang="en-GB" sz="2800" dirty="0">
                        <a:latin typeface="Arial" panose="020B0604020202020204" pitchFamily="34" charset="0"/>
                        <a:cs typeface="Arial" panose="020B0604020202020204" pitchFamily="34" charset="0"/>
                      </a:endParaRPr>
                    </a:p>
                    <a:p>
                      <a:pPr algn="ctr"/>
                      <a:r>
                        <a:rPr lang="en-GB" sz="2800" dirty="0">
                          <a:latin typeface="Arial" panose="020B0604020202020204" pitchFamily="34" charset="0"/>
                          <a:cs typeface="Arial" panose="020B0604020202020204" pitchFamily="34" charset="0"/>
                        </a:rPr>
                        <a:t>How can you help?</a:t>
                      </a:r>
                      <a:br>
                        <a:rPr lang="en-GB" sz="2800" dirty="0">
                          <a:latin typeface="Arial" panose="020B0604020202020204" pitchFamily="34" charset="0"/>
                          <a:cs typeface="Arial" panose="020B0604020202020204" pitchFamily="34" charset="0"/>
                        </a:rPr>
                      </a:br>
                      <a:endParaRPr lang="en-GB" sz="28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GB" sz="28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cy-GB" sz="2800" b="1" kern="1200" dirty="0">
                        <a:solidFill>
                          <a:schemeClr val="lt1"/>
                        </a:solidFill>
                        <a:effectLst/>
                        <a:latin typeface="Arial" panose="020B0604020202020204" pitchFamily="34" charset="0"/>
                        <a:ea typeface="+mn-ea"/>
                        <a:cs typeface="Arial" panose="020B0604020202020204" pitchFamily="34" charset="0"/>
                      </a:endParaRPr>
                    </a:p>
                    <a:p>
                      <a:r>
                        <a:rPr lang="cy-GB" sz="2800" b="1" kern="1200" dirty="0">
                          <a:solidFill>
                            <a:schemeClr val="tx1"/>
                          </a:solidFill>
                          <a:effectLst/>
                          <a:latin typeface="Arial" panose="020B0604020202020204" pitchFamily="34" charset="0"/>
                          <a:ea typeface="+mn-ea"/>
                          <a:cs typeface="Arial" panose="020B0604020202020204" pitchFamily="34" charset="0"/>
                        </a:rPr>
                        <a:t>Sut fedrwch chi helpu?</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06552371"/>
                  </a:ext>
                </a:extLst>
              </a:tr>
              <a:tr h="7167477">
                <a:tc>
                  <a:txBody>
                    <a:bodyPr/>
                    <a:lstStyle/>
                    <a:p>
                      <a:pPr marL="0" indent="0" algn="ctr">
                        <a:buFont typeface="Arial" panose="020B0604020202020204" pitchFamily="34" charset="0"/>
                        <a:buNone/>
                      </a:pPr>
                      <a:r>
                        <a:rPr lang="en-GB" sz="2000" dirty="0">
                          <a:solidFill>
                            <a:schemeClr val="bg1"/>
                          </a:solidFill>
                          <a:latin typeface="Arial" panose="020B0604020202020204" pitchFamily="34" charset="0"/>
                          <a:cs typeface="Arial" panose="020B0604020202020204" pitchFamily="34" charset="0"/>
                        </a:rPr>
                        <a:t>Tell us what is important to you</a:t>
                      </a:r>
                    </a:p>
                    <a:p>
                      <a:pPr marL="0" indent="0" algn="ctr">
                        <a:buFont typeface="Arial" panose="020B0604020202020204" pitchFamily="34" charset="0"/>
                        <a:buNone/>
                      </a:pPr>
                      <a:endParaRPr lang="en-GB" sz="2000" dirty="0">
                        <a:solidFill>
                          <a:schemeClr val="bg1"/>
                        </a:solidFill>
                        <a:latin typeface="Arial" panose="020B0604020202020204" pitchFamily="34" charset="0"/>
                        <a:cs typeface="Arial" panose="020B0604020202020204" pitchFamily="34" charset="0"/>
                      </a:endParaRPr>
                    </a:p>
                    <a:p>
                      <a:pPr marL="0" indent="0" algn="ctr">
                        <a:buFont typeface="Arial" panose="020B0604020202020204" pitchFamily="34" charset="0"/>
                        <a:buNone/>
                      </a:pPr>
                      <a:endParaRPr lang="en-GB" sz="2000" dirty="0">
                        <a:solidFill>
                          <a:schemeClr val="bg1"/>
                        </a:solidFill>
                        <a:latin typeface="Arial" panose="020B0604020202020204" pitchFamily="34" charset="0"/>
                        <a:cs typeface="Arial" panose="020B0604020202020204" pitchFamily="34" charset="0"/>
                      </a:endParaRPr>
                    </a:p>
                    <a:p>
                      <a:pPr marL="0" indent="0" algn="ctr">
                        <a:buFont typeface="Arial" panose="020B0604020202020204" pitchFamily="34" charset="0"/>
                        <a:buNone/>
                      </a:pPr>
                      <a:r>
                        <a:rPr lang="en-GB" sz="2000" dirty="0">
                          <a:solidFill>
                            <a:schemeClr val="bg1"/>
                          </a:solidFill>
                          <a:latin typeface="Arial" panose="020B0604020202020204" pitchFamily="34" charset="0"/>
                          <a:cs typeface="Arial" panose="020B0604020202020204" pitchFamily="34" charset="0"/>
                        </a:rPr>
                        <a:t>Are the draft principles reflecting what you think the funding relationship should look like</a:t>
                      </a:r>
                    </a:p>
                    <a:p>
                      <a:pPr marL="0" indent="0" algn="ctr">
                        <a:buFont typeface="Arial" panose="020B0604020202020204" pitchFamily="34" charset="0"/>
                        <a:buNone/>
                      </a:pPr>
                      <a:endParaRPr lang="en-GB" sz="2000" dirty="0">
                        <a:solidFill>
                          <a:schemeClr val="bg1"/>
                        </a:solidFill>
                        <a:latin typeface="Arial" panose="020B0604020202020204" pitchFamily="34" charset="0"/>
                        <a:cs typeface="Arial" panose="020B0604020202020204" pitchFamily="34" charset="0"/>
                      </a:endParaRPr>
                    </a:p>
                    <a:p>
                      <a:pPr marL="0" indent="0" algn="ctr">
                        <a:buFont typeface="Arial" panose="020B0604020202020204" pitchFamily="34" charset="0"/>
                        <a:buNone/>
                      </a:pPr>
                      <a:endParaRPr lang="en-GB" sz="2000" dirty="0">
                        <a:solidFill>
                          <a:schemeClr val="bg1"/>
                        </a:solidFill>
                        <a:latin typeface="Arial" panose="020B0604020202020204" pitchFamily="34" charset="0"/>
                        <a:cs typeface="Arial" panose="020B0604020202020204" pitchFamily="34" charset="0"/>
                      </a:endParaRPr>
                    </a:p>
                    <a:p>
                      <a:pPr marL="0" indent="0" algn="ctr">
                        <a:buFont typeface="Arial" panose="020B0604020202020204" pitchFamily="34" charset="0"/>
                        <a:buNone/>
                      </a:pPr>
                      <a:r>
                        <a:rPr lang="en-GB" sz="2000" dirty="0">
                          <a:solidFill>
                            <a:schemeClr val="bg1"/>
                          </a:solidFill>
                          <a:latin typeface="Arial" panose="020B0604020202020204" pitchFamily="34" charset="0"/>
                          <a:cs typeface="Arial" panose="020B0604020202020204" pitchFamily="34" charset="0"/>
                        </a:rPr>
                        <a:t>Tell us what you would change </a:t>
                      </a:r>
                    </a:p>
                    <a:p>
                      <a:pPr marL="0" indent="0" algn="ctr">
                        <a:buFont typeface="Arial" panose="020B0604020202020204" pitchFamily="34" charset="0"/>
                        <a:buNone/>
                      </a:pPr>
                      <a:endParaRPr lang="en-GB" sz="2000" dirty="0">
                        <a:solidFill>
                          <a:schemeClr val="bg1"/>
                        </a:solidFill>
                        <a:latin typeface="Arial" panose="020B0604020202020204" pitchFamily="34" charset="0"/>
                        <a:cs typeface="Arial" panose="020B0604020202020204" pitchFamily="34" charset="0"/>
                      </a:endParaRPr>
                    </a:p>
                    <a:p>
                      <a:pPr marL="0" indent="0" algn="ctr">
                        <a:buFont typeface="Arial" panose="020B0604020202020204" pitchFamily="34" charset="0"/>
                        <a:buNone/>
                      </a:pPr>
                      <a:endParaRPr lang="en-GB" sz="2000" dirty="0">
                        <a:solidFill>
                          <a:schemeClr val="bg1"/>
                        </a:solidFill>
                        <a:latin typeface="Arial" panose="020B0604020202020204" pitchFamily="34" charset="0"/>
                        <a:cs typeface="Arial" panose="020B0604020202020204" pitchFamily="34" charset="0"/>
                      </a:endParaRPr>
                    </a:p>
                    <a:p>
                      <a:pPr marL="0" indent="0" algn="ctr">
                        <a:buFont typeface="Arial" panose="020B0604020202020204" pitchFamily="34" charset="0"/>
                        <a:buNone/>
                      </a:pPr>
                      <a:r>
                        <a:rPr lang="en-GB" sz="2000" dirty="0">
                          <a:solidFill>
                            <a:schemeClr val="bg1"/>
                          </a:solidFill>
                          <a:latin typeface="Arial" panose="020B0604020202020204" pitchFamily="34" charset="0"/>
                          <a:cs typeface="Arial" panose="020B0604020202020204" pitchFamily="34" charset="0"/>
                        </a:rPr>
                        <a:t>Remind us what we have forgotten </a:t>
                      </a:r>
                    </a:p>
                    <a:p>
                      <a:pPr algn="just"/>
                      <a:endParaRPr lang="en-GB" sz="200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just"/>
                      <a:endParaRPr lang="en-GB" sz="200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cy-GB" sz="2000" kern="1200" dirty="0">
                          <a:solidFill>
                            <a:schemeClr val="dk1"/>
                          </a:solidFill>
                          <a:effectLst/>
                          <a:latin typeface="Arial" panose="020B0604020202020204" pitchFamily="34" charset="0"/>
                          <a:ea typeface="+mn-ea"/>
                          <a:cs typeface="Arial" panose="020B0604020202020204" pitchFamily="34" charset="0"/>
                        </a:rPr>
                        <a:t>Dywedwch wrthym beth sy'n bwysig i chi</a:t>
                      </a:r>
                    </a:p>
                    <a:p>
                      <a:pPr algn="ctr"/>
                      <a:endParaRPr lang="en-GB" sz="2000" kern="1200" dirty="0">
                        <a:solidFill>
                          <a:schemeClr val="dk1"/>
                        </a:solidFill>
                        <a:effectLst/>
                        <a:latin typeface="Arial" panose="020B0604020202020204" pitchFamily="34" charset="0"/>
                        <a:ea typeface="+mn-ea"/>
                        <a:cs typeface="Arial" panose="020B0604020202020204" pitchFamily="34" charset="0"/>
                      </a:endParaRPr>
                    </a:p>
                    <a:p>
                      <a:pPr algn="ctr"/>
                      <a:endParaRPr lang="cy-GB" sz="2000" kern="1200" dirty="0">
                        <a:solidFill>
                          <a:schemeClr val="dk1"/>
                        </a:solidFill>
                        <a:effectLst/>
                        <a:latin typeface="Arial" panose="020B0604020202020204" pitchFamily="34" charset="0"/>
                        <a:ea typeface="+mn-ea"/>
                        <a:cs typeface="Arial" panose="020B0604020202020204" pitchFamily="34" charset="0"/>
                      </a:endParaRPr>
                    </a:p>
                    <a:p>
                      <a:pPr algn="ctr"/>
                      <a:r>
                        <a:rPr lang="cy-GB" sz="2000" kern="1200" dirty="0">
                          <a:solidFill>
                            <a:schemeClr val="dk1"/>
                          </a:solidFill>
                          <a:effectLst/>
                          <a:latin typeface="Arial" panose="020B0604020202020204" pitchFamily="34" charset="0"/>
                          <a:ea typeface="+mn-ea"/>
                          <a:cs typeface="Arial" panose="020B0604020202020204" pitchFamily="34" charset="0"/>
                        </a:rPr>
                        <a:t>Ydy'r egwyddorion drafft yn adlewyrchu'r hyn rydych chi'n meddwl y dylai'r berthynas ariannu edrych fel</a:t>
                      </a:r>
                    </a:p>
                    <a:p>
                      <a:pPr algn="ctr"/>
                      <a:endParaRPr lang="en-GB" sz="2000" kern="1200" dirty="0">
                        <a:solidFill>
                          <a:schemeClr val="dk1"/>
                        </a:solidFill>
                        <a:effectLst/>
                        <a:latin typeface="Arial" panose="020B0604020202020204" pitchFamily="34" charset="0"/>
                        <a:ea typeface="+mn-ea"/>
                        <a:cs typeface="Arial" panose="020B0604020202020204" pitchFamily="34" charset="0"/>
                      </a:endParaRPr>
                    </a:p>
                    <a:p>
                      <a:pPr algn="ctr"/>
                      <a:endParaRPr lang="cy-GB" sz="2000" kern="1200" dirty="0">
                        <a:solidFill>
                          <a:schemeClr val="dk1"/>
                        </a:solidFill>
                        <a:effectLst/>
                        <a:latin typeface="Arial" panose="020B0604020202020204" pitchFamily="34" charset="0"/>
                        <a:ea typeface="+mn-ea"/>
                        <a:cs typeface="Arial" panose="020B0604020202020204" pitchFamily="34" charset="0"/>
                      </a:endParaRPr>
                    </a:p>
                    <a:p>
                      <a:pPr algn="ctr"/>
                      <a:r>
                        <a:rPr lang="cy-GB" sz="2000" kern="1200" dirty="0">
                          <a:solidFill>
                            <a:schemeClr val="dk1"/>
                          </a:solidFill>
                          <a:effectLst/>
                          <a:latin typeface="Arial" panose="020B0604020202020204" pitchFamily="34" charset="0"/>
                          <a:ea typeface="+mn-ea"/>
                          <a:cs typeface="Arial" panose="020B0604020202020204" pitchFamily="34" charset="0"/>
                        </a:rPr>
                        <a:t>Dywedwch wrthym beth fyddech chi'n ei newid </a:t>
                      </a:r>
                    </a:p>
                    <a:p>
                      <a:pPr algn="ctr"/>
                      <a:endParaRPr lang="en-GB" sz="2000" kern="1200" dirty="0">
                        <a:solidFill>
                          <a:schemeClr val="dk1"/>
                        </a:solidFill>
                        <a:effectLst/>
                        <a:latin typeface="Arial" panose="020B0604020202020204" pitchFamily="34" charset="0"/>
                        <a:ea typeface="+mn-ea"/>
                        <a:cs typeface="Arial" panose="020B0604020202020204" pitchFamily="34" charset="0"/>
                      </a:endParaRPr>
                    </a:p>
                    <a:p>
                      <a:pPr algn="ctr"/>
                      <a:r>
                        <a:rPr lang="cy-GB" sz="2000" kern="1200" dirty="0">
                          <a:solidFill>
                            <a:schemeClr val="dk1"/>
                          </a:solidFill>
                          <a:effectLst/>
                          <a:latin typeface="Arial" panose="020B0604020202020204" pitchFamily="34" charset="0"/>
                          <a:ea typeface="+mn-ea"/>
                          <a:cs typeface="Arial" panose="020B0604020202020204" pitchFamily="34" charset="0"/>
                        </a:rPr>
                        <a:t>Atgoffwch ni o’r pethau rydyn ni wedi’u anghofio </a:t>
                      </a:r>
                      <a:endParaRPr lang="en-GB" sz="2000" kern="1200" dirty="0">
                        <a:solidFill>
                          <a:schemeClr val="dk1"/>
                        </a:solidFill>
                        <a:effectLst/>
                        <a:latin typeface="Arial" panose="020B0604020202020204" pitchFamily="34" charset="0"/>
                        <a:ea typeface="+mn-ea"/>
                        <a:cs typeface="Arial" panose="020B0604020202020204" pitchFamily="34" charset="0"/>
                      </a:endParaRPr>
                    </a:p>
                    <a:p>
                      <a:pPr algn="just"/>
                      <a:endParaRPr lang="en-GB" sz="200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60266868"/>
                  </a:ext>
                </a:extLst>
              </a:tr>
            </a:tbl>
          </a:graphicData>
        </a:graphic>
      </p:graphicFrame>
    </p:spTree>
    <p:extLst>
      <p:ext uri="{BB962C8B-B14F-4D97-AF65-F5344CB8AC3E}">
        <p14:creationId xmlns:p14="http://schemas.microsoft.com/office/powerpoint/2010/main" val="1238276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a:xfrm>
            <a:off x="1608082" y="1602377"/>
            <a:ext cx="8502869" cy="3868264"/>
          </a:xfrm>
        </p:spPr>
        <p:txBody>
          <a:bodyPr>
            <a:normAutofit fontScale="90000"/>
          </a:bodyPr>
          <a:lstStyle/>
          <a:p>
            <a:br>
              <a:rPr lang="en-GB" sz="4800" dirty="0"/>
            </a:br>
            <a:br>
              <a:rPr lang="en-GB" sz="4800" dirty="0"/>
            </a:br>
            <a:br>
              <a:rPr lang="en-GB" sz="4800" dirty="0"/>
            </a:br>
            <a:br>
              <a:rPr lang="en-GB" sz="4800" dirty="0"/>
            </a:br>
            <a:br>
              <a:rPr lang="en-GB" sz="4800" dirty="0"/>
            </a:br>
            <a:br>
              <a:rPr lang="en-GB" sz="4800" dirty="0"/>
            </a:br>
            <a:br>
              <a:rPr lang="en-GB" sz="4800" dirty="0"/>
            </a:br>
            <a:br>
              <a:rPr lang="en-GB" sz="4800" dirty="0"/>
            </a:br>
            <a:r>
              <a:rPr lang="en-GB" sz="4800" dirty="0"/>
              <a:t>Please provide any feedback to:</a:t>
            </a:r>
            <a:br>
              <a:rPr lang="en-GB" sz="4800" dirty="0"/>
            </a:br>
            <a:br>
              <a:rPr lang="en-GB" sz="4800" dirty="0"/>
            </a:br>
            <a:r>
              <a:rPr lang="cy-GB" dirty="0">
                <a:effectLst/>
                <a:latin typeface="Segoe UI Web (West European)"/>
              </a:rPr>
              <a:t>Rhowch unrhyw adborth i:</a:t>
            </a:r>
            <a:br>
              <a:rPr lang="cy-GB" dirty="0">
                <a:effectLst/>
                <a:latin typeface="Segoe UI Web (West European)"/>
              </a:rPr>
            </a:br>
            <a:br>
              <a:rPr lang="en-GB" sz="4800" dirty="0"/>
            </a:br>
            <a:br>
              <a:rPr lang="en-GB" sz="4800" dirty="0"/>
            </a:br>
            <a:r>
              <a:rPr lang="en-GB" sz="4800" dirty="0">
                <a:hlinkClick r:id="rId2">
                  <a:extLst>
                    <a:ext uri="{A12FA001-AC4F-418D-AE19-62706E023703}">
                      <ahyp:hlinkClr xmlns:ahyp="http://schemas.microsoft.com/office/drawing/2018/hyperlinkcolor" val="tx"/>
                    </a:ext>
                  </a:extLst>
                </a:hlinkClick>
              </a:rPr>
              <a:t>thirdsectorqueries@gov.uk</a:t>
            </a:r>
            <a:br>
              <a:rPr lang="en-GB" sz="4800" dirty="0"/>
            </a:br>
            <a:br>
              <a:rPr lang="en-GB" sz="4800" dirty="0"/>
            </a:br>
            <a:r>
              <a:rPr lang="en-GB" sz="4800" dirty="0"/>
              <a:t>Thank You / Diolch</a:t>
            </a:r>
            <a:endParaRPr lang="en-GB" dirty="0"/>
          </a:p>
        </p:txBody>
      </p:sp>
      <p:sp>
        <p:nvSpPr>
          <p:cNvPr id="2" name="Slide Number Placeholder 1">
            <a:extLst>
              <a:ext uri="{FF2B5EF4-FFF2-40B4-BE49-F238E27FC236}">
                <a16:creationId xmlns:a16="http://schemas.microsoft.com/office/drawing/2014/main" id="{81AB59C7-A84A-3F28-549D-372FEA453F9E}"/>
              </a:ext>
            </a:extLst>
          </p:cNvPr>
          <p:cNvSpPr>
            <a:spLocks noGrp="1"/>
          </p:cNvSpPr>
          <p:nvPr>
            <p:ph type="sldNum" sz="quarter" idx="12"/>
          </p:nvPr>
        </p:nvSpPr>
        <p:spPr/>
        <p:txBody>
          <a:bodyPr/>
          <a:lstStyle/>
          <a:p>
            <a:fld id="{EAAF0CEA-B6E4-4B36-997F-98A93A01189D}" type="slidenum">
              <a:rPr lang="en-GB" smtClean="0">
                <a:solidFill>
                  <a:schemeClr val="tx1"/>
                </a:solidFill>
              </a:rPr>
              <a:pPr/>
              <a:t>21</a:t>
            </a:fld>
            <a:endParaRPr lang="en-GB" dirty="0">
              <a:solidFill>
                <a:schemeClr val="tx1"/>
              </a:solidFill>
            </a:endParaRPr>
          </a:p>
        </p:txBody>
      </p:sp>
    </p:spTree>
    <p:extLst>
      <p:ext uri="{BB962C8B-B14F-4D97-AF65-F5344CB8AC3E}">
        <p14:creationId xmlns:p14="http://schemas.microsoft.com/office/powerpoint/2010/main" val="3531778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3A2797C-767B-17F2-7CB2-0DEA3FA40BC3}"/>
              </a:ext>
            </a:extLst>
          </p:cNvPr>
          <p:cNvSpPr>
            <a:spLocks noGrp="1"/>
          </p:cNvSpPr>
          <p:nvPr>
            <p:ph type="sldNum" sz="quarter" idx="12"/>
          </p:nvPr>
        </p:nvSpPr>
        <p:spPr/>
        <p:txBody>
          <a:bodyPr/>
          <a:lstStyle/>
          <a:p>
            <a:fld id="{EAAF0CEA-B6E4-4B36-997F-98A93A01189D}" type="slidenum">
              <a:rPr lang="en-GB" smtClean="0"/>
              <a:pPr/>
              <a:t>3</a:t>
            </a:fld>
            <a:endParaRPr lang="en-GB" dirty="0"/>
          </a:p>
        </p:txBody>
      </p:sp>
      <p:graphicFrame>
        <p:nvGraphicFramePr>
          <p:cNvPr id="5" name="Table 5">
            <a:extLst>
              <a:ext uri="{FF2B5EF4-FFF2-40B4-BE49-F238E27FC236}">
                <a16:creationId xmlns:a16="http://schemas.microsoft.com/office/drawing/2014/main" id="{A5075B53-C899-4B86-3071-7439120F9E84}"/>
              </a:ext>
            </a:extLst>
          </p:cNvPr>
          <p:cNvGraphicFramePr>
            <a:graphicFrameLocks noGrp="1"/>
          </p:cNvGraphicFramePr>
          <p:nvPr>
            <p:extLst>
              <p:ext uri="{D42A27DB-BD31-4B8C-83A1-F6EECF244321}">
                <p14:modId xmlns:p14="http://schemas.microsoft.com/office/powerpoint/2010/main" val="1059565905"/>
              </p:ext>
            </p:extLst>
          </p:nvPr>
        </p:nvGraphicFramePr>
        <p:xfrm>
          <a:off x="348792" y="729824"/>
          <a:ext cx="11283884" cy="5931714"/>
        </p:xfrm>
        <a:graphic>
          <a:graphicData uri="http://schemas.openxmlformats.org/drawingml/2006/table">
            <a:tbl>
              <a:tblPr firstRow="1" bandRow="1">
                <a:tableStyleId>{5C22544A-7EE6-4342-B048-85BDC9FD1C3A}</a:tableStyleId>
              </a:tblPr>
              <a:tblGrid>
                <a:gridCol w="5584324">
                  <a:extLst>
                    <a:ext uri="{9D8B030D-6E8A-4147-A177-3AD203B41FA5}">
                      <a16:colId xmlns:a16="http://schemas.microsoft.com/office/drawing/2014/main" val="2947318790"/>
                    </a:ext>
                  </a:extLst>
                </a:gridCol>
                <a:gridCol w="237931">
                  <a:extLst>
                    <a:ext uri="{9D8B030D-6E8A-4147-A177-3AD203B41FA5}">
                      <a16:colId xmlns:a16="http://schemas.microsoft.com/office/drawing/2014/main" val="3828485163"/>
                    </a:ext>
                  </a:extLst>
                </a:gridCol>
                <a:gridCol w="5461629">
                  <a:extLst>
                    <a:ext uri="{9D8B030D-6E8A-4147-A177-3AD203B41FA5}">
                      <a16:colId xmlns:a16="http://schemas.microsoft.com/office/drawing/2014/main" val="1248033632"/>
                    </a:ext>
                  </a:extLst>
                </a:gridCol>
              </a:tblGrid>
              <a:tr h="629906">
                <a:tc>
                  <a:txBody>
                    <a:bodyPr/>
                    <a:lstStyle/>
                    <a:p>
                      <a:pPr algn="ctr"/>
                      <a:r>
                        <a:rPr lang="en-GB" sz="2600" dirty="0">
                          <a:solidFill>
                            <a:schemeClr val="bg1"/>
                          </a:solidFill>
                          <a:latin typeface="Arial" panose="020B0604020202020204" pitchFamily="34" charset="0"/>
                          <a:cs typeface="Arial" panose="020B0604020202020204" pitchFamily="34" charset="0"/>
                        </a:rPr>
                        <a:t>Background</a:t>
                      </a:r>
                    </a:p>
                    <a:p>
                      <a:pPr algn="ctr"/>
                      <a:endParaRPr lang="en-GB" sz="2600" dirty="0">
                        <a:solidFill>
                          <a:schemeClr val="bg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GB" sz="26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GB" sz="2600" dirty="0">
                          <a:solidFill>
                            <a:schemeClr val="tx1"/>
                          </a:solidFill>
                          <a:latin typeface="Arial" panose="020B0604020202020204" pitchFamily="34" charset="0"/>
                          <a:cs typeface="Arial" panose="020B0604020202020204" pitchFamily="34" charset="0"/>
                        </a:rPr>
                        <a:t>Cefndir</a:t>
                      </a:r>
                      <a:endParaRPr lang="en-GB" sz="26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06552371"/>
                  </a:ext>
                </a:extLst>
              </a:tr>
              <a:tr h="504779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2200" dirty="0">
                          <a:solidFill>
                            <a:schemeClr val="bg1"/>
                          </a:solidFill>
                          <a:effectLst/>
                          <a:latin typeface="Arial" panose="020B0604020202020204" pitchFamily="34" charset="0"/>
                          <a:ea typeface="Calibri" panose="020F0502020204030204" pitchFamily="34" charset="0"/>
                          <a:cs typeface="Arial" panose="020B0604020202020204" pitchFamily="34" charset="0"/>
                        </a:rPr>
                        <a:t>The Code is an integral part of the Third Sector Scheme and it sets out principles that underpin Welsh Government funding for the third/voluntary sector and what Welsh Government expects from the sector in return.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2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2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2200" dirty="0">
                          <a:solidFill>
                            <a:schemeClr val="bg1"/>
                          </a:solidFill>
                          <a:effectLst/>
                          <a:latin typeface="Arial" panose="020B0604020202020204" pitchFamily="34" charset="0"/>
                          <a:ea typeface="Calibri" panose="020F0502020204030204" pitchFamily="34" charset="0"/>
                          <a:cs typeface="Arial" panose="020B0604020202020204" pitchFamily="34" charset="0"/>
                        </a:rPr>
                        <a:t>Ensuring fair access to public funding both directly from Government and indirectly through funding Government provides to public bodies to enable the sector to support our communities in Wales.</a:t>
                      </a:r>
                      <a:endParaRPr lang="en-GB" sz="2200" dirty="0">
                        <a:solidFill>
                          <a:schemeClr val="bg1"/>
                        </a:solidFill>
                        <a:latin typeface="Arial" panose="020B0604020202020204" pitchFamily="34" charset="0"/>
                        <a:cs typeface="Arial" panose="020B0604020202020204" pitchFamily="34" charset="0"/>
                      </a:endParaRPr>
                    </a:p>
                    <a:p>
                      <a:pPr algn="just"/>
                      <a:endParaRPr lang="en-GB" sz="220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just"/>
                      <a:endParaRPr lang="en-GB" sz="220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2200" dirty="0">
                          <a:latin typeface="Arial" panose="020B0604020202020204" pitchFamily="34" charset="0"/>
                          <a:cs typeface="Arial" panose="020B0604020202020204" pitchFamily="34" charset="0"/>
                        </a:rPr>
                        <a:t>Mae'r Cod yn rhan annatod o Gynllun y Trydydd Sector ac mae'n nodi egwyddorion allweddol sy'n sail i gyllid Llywodraeth Cymru ar gyfer y </a:t>
                      </a:r>
                      <a:r>
                        <a:rPr lang="en-GB" sz="2200" b="0" dirty="0" err="1">
                          <a:solidFill>
                            <a:schemeClr val="tx1"/>
                          </a:solidFill>
                          <a:latin typeface="Arial" panose="020B0604020202020204" pitchFamily="34" charset="0"/>
                          <a:ea typeface="Calibri" panose="020F0502020204030204" pitchFamily="34" charset="0"/>
                          <a:cs typeface="Arial" panose="020B0604020202020204" pitchFamily="34" charset="0"/>
                        </a:rPr>
                        <a:t>trydedd</a:t>
                      </a:r>
                      <a:r>
                        <a:rPr lang="en-GB" sz="2200" b="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GB" sz="2200" dirty="0">
                          <a:latin typeface="Arial" panose="020B0604020202020204" pitchFamily="34" charset="0"/>
                          <a:cs typeface="Arial" panose="020B0604020202020204" pitchFamily="34" charset="0"/>
                        </a:rPr>
                        <a:t>sector/gwirfoddol sector a'r hyn y mae Llywodraeth Cymru yn ei ddisgwyl gan y sector yn gyfnewid am hynny.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2200" dirty="0">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2200" dirty="0">
                          <a:latin typeface="Arial" panose="020B0604020202020204" pitchFamily="34" charset="0"/>
                          <a:cs typeface="Arial" panose="020B0604020202020204" pitchFamily="34" charset="0"/>
                        </a:rPr>
                        <a:t>Sicrhau mynediad teg i gyllid cyhoeddus yn uniongyrchol gan y Llywodraeth ac yn anuniongyrchol drwy gyllid a ragwelir gan gyrff cyhoeddus er mwyn galluogi'r sector i gefnogi ein cymunedau yng Nghymru.</a:t>
                      </a:r>
                    </a:p>
                    <a:p>
                      <a:pPr algn="just"/>
                      <a:endParaRPr lang="en-GB" sz="220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60266868"/>
                  </a:ext>
                </a:extLst>
              </a:tr>
            </a:tbl>
          </a:graphicData>
        </a:graphic>
      </p:graphicFrame>
    </p:spTree>
    <p:extLst>
      <p:ext uri="{BB962C8B-B14F-4D97-AF65-F5344CB8AC3E}">
        <p14:creationId xmlns:p14="http://schemas.microsoft.com/office/powerpoint/2010/main" val="4266413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3A2797C-767B-17F2-7CB2-0DEA3FA40BC3}"/>
              </a:ext>
            </a:extLst>
          </p:cNvPr>
          <p:cNvSpPr>
            <a:spLocks noGrp="1"/>
          </p:cNvSpPr>
          <p:nvPr>
            <p:ph type="sldNum" sz="quarter" idx="12"/>
          </p:nvPr>
        </p:nvSpPr>
        <p:spPr/>
        <p:txBody>
          <a:bodyPr/>
          <a:lstStyle/>
          <a:p>
            <a:fld id="{EAAF0CEA-B6E4-4B36-997F-98A93A01189D}" type="slidenum">
              <a:rPr lang="en-GB" smtClean="0"/>
              <a:pPr/>
              <a:t>4</a:t>
            </a:fld>
            <a:endParaRPr lang="en-GB" dirty="0"/>
          </a:p>
        </p:txBody>
      </p:sp>
      <p:graphicFrame>
        <p:nvGraphicFramePr>
          <p:cNvPr id="5" name="Table 5">
            <a:extLst>
              <a:ext uri="{FF2B5EF4-FFF2-40B4-BE49-F238E27FC236}">
                <a16:creationId xmlns:a16="http://schemas.microsoft.com/office/drawing/2014/main" id="{A5075B53-C899-4B86-3071-7439120F9E84}"/>
              </a:ext>
            </a:extLst>
          </p:cNvPr>
          <p:cNvGraphicFramePr>
            <a:graphicFrameLocks noGrp="1"/>
          </p:cNvGraphicFramePr>
          <p:nvPr>
            <p:extLst>
              <p:ext uri="{D42A27DB-BD31-4B8C-83A1-F6EECF244321}">
                <p14:modId xmlns:p14="http://schemas.microsoft.com/office/powerpoint/2010/main" val="4003752824"/>
              </p:ext>
            </p:extLst>
          </p:nvPr>
        </p:nvGraphicFramePr>
        <p:xfrm>
          <a:off x="348791" y="729825"/>
          <a:ext cx="11293310" cy="7110762"/>
        </p:xfrm>
        <a:graphic>
          <a:graphicData uri="http://schemas.openxmlformats.org/drawingml/2006/table">
            <a:tbl>
              <a:tblPr firstRow="1" bandRow="1">
                <a:tableStyleId>{5C22544A-7EE6-4342-B048-85BDC9FD1C3A}</a:tableStyleId>
              </a:tblPr>
              <a:tblGrid>
                <a:gridCol w="5588989">
                  <a:extLst>
                    <a:ext uri="{9D8B030D-6E8A-4147-A177-3AD203B41FA5}">
                      <a16:colId xmlns:a16="http://schemas.microsoft.com/office/drawing/2014/main" val="2947318790"/>
                    </a:ext>
                  </a:extLst>
                </a:gridCol>
                <a:gridCol w="238130">
                  <a:extLst>
                    <a:ext uri="{9D8B030D-6E8A-4147-A177-3AD203B41FA5}">
                      <a16:colId xmlns:a16="http://schemas.microsoft.com/office/drawing/2014/main" val="3828485163"/>
                    </a:ext>
                  </a:extLst>
                </a:gridCol>
                <a:gridCol w="5466191">
                  <a:extLst>
                    <a:ext uri="{9D8B030D-6E8A-4147-A177-3AD203B41FA5}">
                      <a16:colId xmlns:a16="http://schemas.microsoft.com/office/drawing/2014/main" val="1248033632"/>
                    </a:ext>
                  </a:extLst>
                </a:gridCol>
              </a:tblGrid>
              <a:tr h="1136682">
                <a:tc>
                  <a:txBody>
                    <a:bodyPr/>
                    <a:lstStyle/>
                    <a:p>
                      <a:pPr algn="ctr"/>
                      <a:r>
                        <a:rPr lang="en-GB" sz="2800" dirty="0">
                          <a:solidFill>
                            <a:schemeClr val="bg1"/>
                          </a:solidFill>
                          <a:latin typeface="Arial" panose="020B0604020202020204" pitchFamily="34" charset="0"/>
                          <a:cs typeface="Arial" panose="020B0604020202020204" pitchFamily="34" charset="0"/>
                        </a:rPr>
                        <a:t>Why?</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GB" sz="28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GB" sz="2800" dirty="0">
                          <a:solidFill>
                            <a:schemeClr val="tx1"/>
                          </a:solidFill>
                          <a:latin typeface="Arial" panose="020B0604020202020204" pitchFamily="34" charset="0"/>
                          <a:cs typeface="Arial" panose="020B0604020202020204" pitchFamily="34" charset="0"/>
                        </a:rPr>
                        <a:t>Pam?</a:t>
                      </a:r>
                      <a:endParaRPr lang="en-GB" sz="28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06552371"/>
                  </a:ext>
                </a:extLst>
              </a:tr>
              <a:tr h="4955706">
                <a:tc>
                  <a:txBody>
                    <a:bodyPr/>
                    <a:lstStyle/>
                    <a:p>
                      <a:pPr algn="just">
                        <a:lnSpc>
                          <a:spcPct val="107000"/>
                        </a:lnSpc>
                        <a:spcAft>
                          <a:spcPts val="800"/>
                        </a:spcAft>
                      </a:pPr>
                      <a:r>
                        <a:rPr lang="en-GB"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The Code was published in 2014, since that date the funding and legislative landscape in which the third/voluntary </a:t>
                      </a:r>
                      <a:r>
                        <a:rPr lang="en-GB" sz="2400" dirty="0">
                          <a:solidFill>
                            <a:schemeClr val="bg1"/>
                          </a:solidFill>
                          <a:latin typeface="Arial" panose="020B0604020202020204" pitchFamily="34" charset="0"/>
                          <a:ea typeface="Calibri" panose="020F0502020204030204" pitchFamily="34" charset="0"/>
                          <a:cs typeface="Arial" panose="020B0604020202020204" pitchFamily="34" charset="0"/>
                        </a:rPr>
                        <a:t>s</a:t>
                      </a:r>
                      <a:r>
                        <a:rPr lang="en-GB"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ector and funding bodies operate has changed completely.</a:t>
                      </a:r>
                    </a:p>
                    <a:p>
                      <a:pPr algn="just">
                        <a:lnSpc>
                          <a:spcPct val="107000"/>
                        </a:lnSpc>
                        <a:spcAft>
                          <a:spcPts val="800"/>
                        </a:spcAft>
                      </a:pPr>
                      <a:endParaRPr lang="en-GB" sz="2400"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Despite being a key mechanism the awareness about the Code in both public and third/voluntary sector is poor.</a:t>
                      </a:r>
                    </a:p>
                    <a:p>
                      <a:pPr algn="just"/>
                      <a:endParaRPr lang="en-GB"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just"/>
                      <a:endParaRPr lang="en-GB"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just"/>
                      <a:r>
                        <a:rPr lang="en-GB" sz="2400" dirty="0">
                          <a:latin typeface="Arial" panose="020B0604020202020204" pitchFamily="34" charset="0"/>
                          <a:cs typeface="Arial" panose="020B0604020202020204" pitchFamily="34" charset="0"/>
                        </a:rPr>
                        <a:t>Cyhoeddwyd y Cod yn 2014, ers hynny mae’r dirwedd ddeddfwriaethol a </a:t>
                      </a:r>
                      <a:r>
                        <a:rPr lang="en-GB" sz="2400" dirty="0" err="1">
                          <a:latin typeface="Arial" panose="020B0604020202020204" pitchFamily="34" charset="0"/>
                          <a:cs typeface="Arial" panose="020B0604020202020204" pitchFamily="34" charset="0"/>
                        </a:rPr>
                        <a:t>chyllido</a:t>
                      </a:r>
                      <a:r>
                        <a:rPr lang="en-GB" sz="2400" dirty="0">
                          <a:latin typeface="Arial" panose="020B0604020202020204" pitchFamily="34" charset="0"/>
                          <a:cs typeface="Arial" panose="020B0604020202020204" pitchFamily="34" charset="0"/>
                        </a:rPr>
                        <a:t> lle mae'r </a:t>
                      </a:r>
                      <a:r>
                        <a:rPr lang="en-GB" sz="2400" b="0" dirty="0" err="1">
                          <a:solidFill>
                            <a:schemeClr val="tx1"/>
                          </a:solidFill>
                          <a:latin typeface="Arial" panose="020B0604020202020204" pitchFamily="34" charset="0"/>
                          <a:ea typeface="Calibri" panose="020F0502020204030204" pitchFamily="34" charset="0"/>
                          <a:cs typeface="Arial" panose="020B0604020202020204" pitchFamily="34" charset="0"/>
                        </a:rPr>
                        <a:t>trydedd</a:t>
                      </a:r>
                      <a:r>
                        <a:rPr lang="en-GB" sz="2400" b="0" dirty="0">
                          <a:solidFill>
                            <a:schemeClr val="tx1"/>
                          </a:solidFill>
                          <a:latin typeface="Arial" panose="020B0604020202020204" pitchFamily="34" charset="0"/>
                          <a:ea typeface="Calibri" panose="020F0502020204030204" pitchFamily="34" charset="0"/>
                          <a:cs typeface="Arial" panose="020B0604020202020204" pitchFamily="34" charset="0"/>
                        </a:rPr>
                        <a:t> sector/</a:t>
                      </a:r>
                      <a:r>
                        <a:rPr lang="en-GB" sz="2400" dirty="0">
                          <a:latin typeface="Arial" panose="020B0604020202020204" pitchFamily="34" charset="0"/>
                          <a:cs typeface="Arial" panose="020B0604020202020204" pitchFamily="34" charset="0"/>
                        </a:rPr>
                        <a:t> gwirfoddol sector a'r cyrff ariannu yn gweithredu wedi newid yn llwyr.</a:t>
                      </a:r>
                    </a:p>
                    <a:p>
                      <a:pPr algn="just"/>
                      <a:endParaRPr lang="en-GB" sz="2400" dirty="0"/>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2400" dirty="0">
                          <a:latin typeface="Arial" panose="020B0604020202020204" pitchFamily="34" charset="0"/>
                          <a:cs typeface="Arial" panose="020B0604020202020204" pitchFamily="34" charset="0"/>
                        </a:rPr>
                        <a:t>Er ei fod yn fecanwaith allweddol mae'r ymwybyddiaeth am y Cod yn y sector cyhoeddus a </a:t>
                      </a:r>
                      <a:r>
                        <a:rPr lang="en-GB" sz="2400" b="0" dirty="0" err="1">
                          <a:solidFill>
                            <a:schemeClr val="tx1"/>
                          </a:solidFill>
                          <a:latin typeface="Arial" panose="020B0604020202020204" pitchFamily="34" charset="0"/>
                          <a:ea typeface="Calibri" panose="020F0502020204030204" pitchFamily="34" charset="0"/>
                          <a:cs typeface="Arial" panose="020B0604020202020204" pitchFamily="34" charset="0"/>
                        </a:rPr>
                        <a:t>trydedd</a:t>
                      </a:r>
                      <a:r>
                        <a:rPr lang="en-GB" sz="2400" b="0" dirty="0">
                          <a:solidFill>
                            <a:schemeClr val="tx1"/>
                          </a:solidFill>
                          <a:latin typeface="Arial" panose="020B0604020202020204" pitchFamily="34" charset="0"/>
                          <a:ea typeface="Calibri" panose="020F0502020204030204" pitchFamily="34" charset="0"/>
                          <a:cs typeface="Arial" panose="020B0604020202020204" pitchFamily="34" charset="0"/>
                        </a:rPr>
                        <a:t> sector/</a:t>
                      </a:r>
                      <a:r>
                        <a:rPr lang="en-GB" sz="2400" dirty="0">
                          <a:latin typeface="Arial" panose="020B0604020202020204" pitchFamily="34" charset="0"/>
                          <a:cs typeface="Arial" panose="020B0604020202020204" pitchFamily="34" charset="0"/>
                        </a:rPr>
                        <a:t>gwirfoddol sector yn wael.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4000" dirty="0">
                          <a:latin typeface="Arial" panose="020B0604020202020204" pitchFamily="34" charset="0"/>
                          <a:cs typeface="Arial" panose="020B0604020202020204" pitchFamily="34" charset="0"/>
                        </a:rPr>
                        <a:t>
</a:t>
                      </a:r>
                    </a:p>
                    <a:p>
                      <a:endParaRPr lang="en-GB" sz="2400" dirty="0"/>
                    </a:p>
                    <a:p>
                      <a:pPr algn="just"/>
                      <a:endParaRPr lang="en-GB"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60266868"/>
                  </a:ext>
                </a:extLst>
              </a:tr>
            </a:tbl>
          </a:graphicData>
        </a:graphic>
      </p:graphicFrame>
    </p:spTree>
    <p:extLst>
      <p:ext uri="{BB962C8B-B14F-4D97-AF65-F5344CB8AC3E}">
        <p14:creationId xmlns:p14="http://schemas.microsoft.com/office/powerpoint/2010/main" val="1761377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3A2797C-767B-17F2-7CB2-0DEA3FA40BC3}"/>
              </a:ext>
            </a:extLst>
          </p:cNvPr>
          <p:cNvSpPr>
            <a:spLocks noGrp="1"/>
          </p:cNvSpPr>
          <p:nvPr>
            <p:ph type="sldNum" sz="quarter" idx="12"/>
          </p:nvPr>
        </p:nvSpPr>
        <p:spPr/>
        <p:txBody>
          <a:bodyPr/>
          <a:lstStyle/>
          <a:p>
            <a:fld id="{EAAF0CEA-B6E4-4B36-997F-98A93A01189D}" type="slidenum">
              <a:rPr lang="en-GB" smtClean="0"/>
              <a:pPr/>
              <a:t>5</a:t>
            </a:fld>
            <a:endParaRPr lang="en-GB" dirty="0"/>
          </a:p>
        </p:txBody>
      </p:sp>
      <p:graphicFrame>
        <p:nvGraphicFramePr>
          <p:cNvPr id="5" name="Table 5">
            <a:extLst>
              <a:ext uri="{FF2B5EF4-FFF2-40B4-BE49-F238E27FC236}">
                <a16:creationId xmlns:a16="http://schemas.microsoft.com/office/drawing/2014/main" id="{A5075B53-C899-4B86-3071-7439120F9E84}"/>
              </a:ext>
            </a:extLst>
          </p:cNvPr>
          <p:cNvGraphicFramePr>
            <a:graphicFrameLocks noGrp="1"/>
          </p:cNvGraphicFramePr>
          <p:nvPr>
            <p:extLst>
              <p:ext uri="{D42A27DB-BD31-4B8C-83A1-F6EECF244321}">
                <p14:modId xmlns:p14="http://schemas.microsoft.com/office/powerpoint/2010/main" val="788336539"/>
              </p:ext>
            </p:extLst>
          </p:nvPr>
        </p:nvGraphicFramePr>
        <p:xfrm>
          <a:off x="348792" y="729825"/>
          <a:ext cx="11265031" cy="6035827"/>
        </p:xfrm>
        <a:graphic>
          <a:graphicData uri="http://schemas.openxmlformats.org/drawingml/2006/table">
            <a:tbl>
              <a:tblPr firstRow="1" bandRow="1">
                <a:tableStyleId>{5C22544A-7EE6-4342-B048-85BDC9FD1C3A}</a:tableStyleId>
              </a:tblPr>
              <a:tblGrid>
                <a:gridCol w="5574994">
                  <a:extLst>
                    <a:ext uri="{9D8B030D-6E8A-4147-A177-3AD203B41FA5}">
                      <a16:colId xmlns:a16="http://schemas.microsoft.com/office/drawing/2014/main" val="2947318790"/>
                    </a:ext>
                  </a:extLst>
                </a:gridCol>
                <a:gridCol w="237533">
                  <a:extLst>
                    <a:ext uri="{9D8B030D-6E8A-4147-A177-3AD203B41FA5}">
                      <a16:colId xmlns:a16="http://schemas.microsoft.com/office/drawing/2014/main" val="3828485163"/>
                    </a:ext>
                  </a:extLst>
                </a:gridCol>
                <a:gridCol w="5452504">
                  <a:extLst>
                    <a:ext uri="{9D8B030D-6E8A-4147-A177-3AD203B41FA5}">
                      <a16:colId xmlns:a16="http://schemas.microsoft.com/office/drawing/2014/main" val="1248033632"/>
                    </a:ext>
                  </a:extLst>
                </a:gridCol>
              </a:tblGrid>
              <a:tr h="1080121">
                <a:tc>
                  <a:txBody>
                    <a:bodyPr/>
                    <a:lstStyle/>
                    <a:p>
                      <a:pPr algn="ctr"/>
                      <a:r>
                        <a:rPr lang="en-GB" sz="2800" dirty="0">
                          <a:solidFill>
                            <a:schemeClr val="bg1"/>
                          </a:solidFill>
                          <a:latin typeface="Arial" panose="020B0604020202020204" pitchFamily="34" charset="0"/>
                          <a:cs typeface="Arial" panose="020B0604020202020204" pitchFamily="34" charset="0"/>
                        </a:rPr>
                        <a:t>What?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GB" sz="28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GB" sz="2800" dirty="0">
                          <a:solidFill>
                            <a:schemeClr val="tx1"/>
                          </a:solidFill>
                          <a:latin typeface="Arial" panose="020B0604020202020204" pitchFamily="34" charset="0"/>
                          <a:cs typeface="Arial" panose="020B0604020202020204" pitchFamily="34" charset="0"/>
                        </a:rPr>
                        <a:t>Beth?</a:t>
                      </a:r>
                      <a:endParaRPr lang="en-GB" sz="28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06552371"/>
                  </a:ext>
                </a:extLst>
              </a:tr>
              <a:tr h="4955706">
                <a:tc>
                  <a:txBody>
                    <a:bodyPr/>
                    <a:lstStyle/>
                    <a:p>
                      <a:pPr algn="just">
                        <a:lnSpc>
                          <a:spcPct val="107000"/>
                        </a:lnSpc>
                        <a:spcAft>
                          <a:spcPts val="800"/>
                        </a:spcAft>
                      </a:pPr>
                      <a:r>
                        <a:rPr lang="en-GB" sz="2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The Funding and Compliance Sub-Committee decided it is time to review the Code on behalf of the Third Sector Partnership Council and the Minister for Social Justice.</a:t>
                      </a:r>
                    </a:p>
                    <a:p>
                      <a:pPr algn="just">
                        <a:lnSpc>
                          <a:spcPct val="107000"/>
                        </a:lnSpc>
                        <a:spcAft>
                          <a:spcPts val="800"/>
                        </a:spcAft>
                      </a:pPr>
                      <a:endParaRPr lang="en-GB" sz="2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The outcome will be a new Code that all key stakeholders adopt. </a:t>
                      </a:r>
                    </a:p>
                    <a:p>
                      <a:pPr algn="just">
                        <a:lnSpc>
                          <a:spcPct val="107000"/>
                        </a:lnSpc>
                        <a:spcAft>
                          <a:spcPts val="800"/>
                        </a:spcAft>
                      </a:pPr>
                      <a:endParaRPr lang="en-GB" sz="2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000" dirty="0">
                          <a:solidFill>
                            <a:schemeClr val="bg1"/>
                          </a:solidFill>
                          <a:ea typeface="Calibri" panose="020F0502020204030204" pitchFamily="34" charset="0"/>
                          <a:cs typeface="Times New Roman" panose="02020603050405020304" pitchFamily="18" charset="0"/>
                        </a:rPr>
                        <a:t>To </a:t>
                      </a:r>
                      <a:r>
                        <a:rPr lang="en-GB" sz="2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raise awareness of the new Code throughout the third/voluntary sector and with public sector funding bodies.</a:t>
                      </a:r>
                    </a:p>
                    <a:p>
                      <a:pPr algn="just"/>
                      <a:endParaRPr lang="en-GB"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just"/>
                      <a:endParaRPr lang="en-GB"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just"/>
                      <a:r>
                        <a:rPr lang="en-GB" sz="2000" dirty="0">
                          <a:latin typeface="Arial" panose="020B0604020202020204" pitchFamily="34" charset="0"/>
                          <a:cs typeface="Arial" panose="020B0604020202020204" pitchFamily="34" charset="0"/>
                        </a:rPr>
                        <a:t>Mae'r Is-bwyllgor Cyllido a Chydymffurfio wedi penderfynu ei bod yn amserol ac yn angenrheidiol adolygu'r Cod ar ran Cyngor Partneriaeth y Trydydd Sector a'r Gweinidog Cyfiawnder Cymdeithasol. </a:t>
                      </a:r>
                    </a:p>
                    <a:p>
                      <a:pPr algn="just"/>
                      <a:r>
                        <a:rPr lang="en-GB" sz="2000" dirty="0">
                          <a:latin typeface="Arial" panose="020B0604020202020204" pitchFamily="34" charset="0"/>
                          <a:cs typeface="Arial" panose="020B0604020202020204" pitchFamily="34" charset="0"/>
                        </a:rPr>
                        <a:t>
Bydd y canlyniad yn God newydd y mae'r holl randdeiliaid allweddol a enwir yn ffurfiol ac yn gyhoeddus yn </a:t>
                      </a:r>
                      <a:r>
                        <a:rPr lang="en-GB" sz="2000" dirty="0" err="1">
                          <a:latin typeface="Arial" panose="020B0604020202020204" pitchFamily="34" charset="0"/>
                          <a:cs typeface="Arial" panose="020B0604020202020204" pitchFamily="34" charset="0"/>
                        </a:rPr>
                        <a:t>cofrestru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a:t>
                      </a:r>
                      <a:r>
                        <a:rPr lang="en-GB" sz="2000" dirty="0">
                          <a:latin typeface="Arial" panose="020B0604020202020204" pitchFamily="34" charset="0"/>
                          <a:cs typeface="Arial" panose="020B0604020202020204" pitchFamily="34" charset="0"/>
                        </a:rPr>
                        <a:t>.</a:t>
                      </a:r>
                    </a:p>
                    <a:p>
                      <a:pPr algn="just"/>
                      <a:r>
                        <a:rPr lang="en-GB" sz="2000" dirty="0">
                          <a:latin typeface="Arial" panose="020B0604020202020204" pitchFamily="34" charset="0"/>
                          <a:cs typeface="Arial" panose="020B0604020202020204" pitchFamily="34" charset="0"/>
                        </a:rPr>
                        <a:t>
Byddwn ni'n codi ymwybyddiaeth o'r Cod Newydd drwy'r </a:t>
                      </a:r>
                      <a:r>
                        <a:rPr lang="en-GB" sz="2000" b="0" dirty="0" err="1">
                          <a:solidFill>
                            <a:schemeClr val="tx1"/>
                          </a:solidFill>
                          <a:latin typeface="Arial" panose="020B0604020202020204" pitchFamily="34" charset="0"/>
                          <a:ea typeface="Calibri" panose="020F0502020204030204" pitchFamily="34" charset="0"/>
                          <a:cs typeface="Arial" panose="020B0604020202020204" pitchFamily="34" charset="0"/>
                        </a:rPr>
                        <a:t>trydedd</a:t>
                      </a:r>
                      <a:r>
                        <a:rPr lang="en-GB" sz="2000" b="0" dirty="0">
                          <a:solidFill>
                            <a:schemeClr val="tx1"/>
                          </a:solidFill>
                          <a:latin typeface="Arial" panose="020B0604020202020204" pitchFamily="34" charset="0"/>
                          <a:ea typeface="Calibri" panose="020F0502020204030204" pitchFamily="34" charset="0"/>
                          <a:cs typeface="Arial" panose="020B0604020202020204" pitchFamily="34" charset="0"/>
                        </a:rPr>
                        <a:t> sector/</a:t>
                      </a:r>
                      <a:r>
                        <a:rPr lang="en-GB" sz="2000" dirty="0">
                          <a:latin typeface="Arial" panose="020B0604020202020204" pitchFamily="34" charset="0"/>
                          <a:cs typeface="Arial" panose="020B0604020202020204" pitchFamily="34" charset="0"/>
                        </a:rPr>
                        <a:t>gwirfoddol sector a gyda chyrff cyllido sector cyhoeddus.
</a:t>
                      </a:r>
                    </a:p>
                    <a:p>
                      <a:pPr algn="just"/>
                      <a:endParaRPr lang="en-GB" sz="2000" dirty="0">
                        <a:latin typeface="Arial" panose="020B0604020202020204" pitchFamily="34" charset="0"/>
                        <a:cs typeface="Arial" panose="020B0604020202020204" pitchFamily="34" charset="0"/>
                      </a:endParaRPr>
                    </a:p>
                    <a:p>
                      <a:pPr algn="just"/>
                      <a:endParaRPr lang="en-GB"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60266868"/>
                  </a:ext>
                </a:extLst>
              </a:tr>
            </a:tbl>
          </a:graphicData>
        </a:graphic>
      </p:graphicFrame>
    </p:spTree>
    <p:extLst>
      <p:ext uri="{BB962C8B-B14F-4D97-AF65-F5344CB8AC3E}">
        <p14:creationId xmlns:p14="http://schemas.microsoft.com/office/powerpoint/2010/main" val="1846465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3A2797C-767B-17F2-7CB2-0DEA3FA40BC3}"/>
              </a:ext>
            </a:extLst>
          </p:cNvPr>
          <p:cNvSpPr>
            <a:spLocks noGrp="1"/>
          </p:cNvSpPr>
          <p:nvPr>
            <p:ph type="sldNum" sz="quarter" idx="12"/>
          </p:nvPr>
        </p:nvSpPr>
        <p:spPr/>
        <p:txBody>
          <a:bodyPr/>
          <a:lstStyle/>
          <a:p>
            <a:fld id="{EAAF0CEA-B6E4-4B36-997F-98A93A01189D}" type="slidenum">
              <a:rPr lang="en-GB" smtClean="0"/>
              <a:pPr/>
              <a:t>6</a:t>
            </a:fld>
            <a:endParaRPr lang="en-GB" dirty="0"/>
          </a:p>
        </p:txBody>
      </p:sp>
      <p:graphicFrame>
        <p:nvGraphicFramePr>
          <p:cNvPr id="5" name="Table 5">
            <a:extLst>
              <a:ext uri="{FF2B5EF4-FFF2-40B4-BE49-F238E27FC236}">
                <a16:creationId xmlns:a16="http://schemas.microsoft.com/office/drawing/2014/main" id="{A5075B53-C899-4B86-3071-7439120F9E84}"/>
              </a:ext>
            </a:extLst>
          </p:cNvPr>
          <p:cNvGraphicFramePr>
            <a:graphicFrameLocks noGrp="1"/>
          </p:cNvGraphicFramePr>
          <p:nvPr>
            <p:extLst>
              <p:ext uri="{D42A27DB-BD31-4B8C-83A1-F6EECF244321}">
                <p14:modId xmlns:p14="http://schemas.microsoft.com/office/powerpoint/2010/main" val="3641225905"/>
              </p:ext>
            </p:extLst>
          </p:nvPr>
        </p:nvGraphicFramePr>
        <p:xfrm>
          <a:off x="348792" y="729825"/>
          <a:ext cx="11293312" cy="5998120"/>
        </p:xfrm>
        <a:graphic>
          <a:graphicData uri="http://schemas.openxmlformats.org/drawingml/2006/table">
            <a:tbl>
              <a:tblPr firstRow="1" bandRow="1">
                <a:tableStyleId>{5C22544A-7EE6-4342-B048-85BDC9FD1C3A}</a:tableStyleId>
              </a:tblPr>
              <a:tblGrid>
                <a:gridCol w="5588990">
                  <a:extLst>
                    <a:ext uri="{9D8B030D-6E8A-4147-A177-3AD203B41FA5}">
                      <a16:colId xmlns:a16="http://schemas.microsoft.com/office/drawing/2014/main" val="2947318790"/>
                    </a:ext>
                  </a:extLst>
                </a:gridCol>
                <a:gridCol w="238130">
                  <a:extLst>
                    <a:ext uri="{9D8B030D-6E8A-4147-A177-3AD203B41FA5}">
                      <a16:colId xmlns:a16="http://schemas.microsoft.com/office/drawing/2014/main" val="3828485163"/>
                    </a:ext>
                  </a:extLst>
                </a:gridCol>
                <a:gridCol w="5466192">
                  <a:extLst>
                    <a:ext uri="{9D8B030D-6E8A-4147-A177-3AD203B41FA5}">
                      <a16:colId xmlns:a16="http://schemas.microsoft.com/office/drawing/2014/main" val="1248033632"/>
                    </a:ext>
                  </a:extLst>
                </a:gridCol>
              </a:tblGrid>
              <a:tr h="1042414">
                <a:tc>
                  <a:txBody>
                    <a:bodyPr/>
                    <a:lstStyle/>
                    <a:p>
                      <a:pPr algn="ctr"/>
                      <a:r>
                        <a:rPr lang="en-GB" sz="2800" dirty="0">
                          <a:solidFill>
                            <a:schemeClr val="bg1"/>
                          </a:solidFill>
                          <a:latin typeface="Arial" panose="020B0604020202020204" pitchFamily="34" charset="0"/>
                          <a:cs typeface="Arial" panose="020B0604020202020204" pitchFamily="34" charset="0"/>
                        </a:rPr>
                        <a:t>How?</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GB" sz="28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GB" sz="2800" dirty="0">
                          <a:solidFill>
                            <a:schemeClr val="tx1"/>
                          </a:solidFill>
                          <a:latin typeface="Arial" panose="020B0604020202020204" pitchFamily="34" charset="0"/>
                          <a:cs typeface="Arial" panose="020B0604020202020204" pitchFamily="34" charset="0"/>
                        </a:rPr>
                        <a:t>Sut?</a:t>
                      </a:r>
                      <a:endParaRPr lang="en-GB" sz="28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06552371"/>
                  </a:ext>
                </a:extLst>
              </a:tr>
              <a:tr h="4955706">
                <a:tc>
                  <a:txBody>
                    <a:bodyPr/>
                    <a:lstStyle/>
                    <a:p>
                      <a:pPr algn="just">
                        <a:lnSpc>
                          <a:spcPct val="107000"/>
                        </a:lnSpc>
                        <a:spcAft>
                          <a:spcPts val="800"/>
                        </a:spcAft>
                      </a:pPr>
                      <a:r>
                        <a:rPr lang="en-GB"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The review process will use the </a:t>
                      </a:r>
                      <a:r>
                        <a:rPr lang="en-GB" sz="2000" dirty="0">
                          <a:solidFill>
                            <a:schemeClr val="bg1"/>
                          </a:solidFill>
                          <a:latin typeface="Arial" panose="020B0604020202020204" pitchFamily="34" charset="0"/>
                          <a:ea typeface="Calibri" panose="020F0502020204030204" pitchFamily="34" charset="0"/>
                          <a:cs typeface="Arial" panose="020B0604020202020204" pitchFamily="34" charset="0"/>
                        </a:rPr>
                        <a:t>five </a:t>
                      </a:r>
                      <a:r>
                        <a:rPr lang="en-GB"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ways of working as </a:t>
                      </a:r>
                      <a:r>
                        <a:rPr lang="en-GB" sz="2000" dirty="0">
                          <a:solidFill>
                            <a:schemeClr val="bg1"/>
                          </a:solidFill>
                          <a:latin typeface="Arial" panose="020B0604020202020204" pitchFamily="34" charset="0"/>
                          <a:ea typeface="Calibri" panose="020F0502020204030204" pitchFamily="34" charset="0"/>
                          <a:cs typeface="Arial" panose="020B0604020202020204" pitchFamily="34" charset="0"/>
                        </a:rPr>
                        <a:t>an operating</a:t>
                      </a:r>
                      <a:r>
                        <a:rPr lang="en-GB"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 framework, ensuring the third/voluntary and the public sector have an equal voice in the process.</a:t>
                      </a:r>
                    </a:p>
                    <a:p>
                      <a:pPr algn="just">
                        <a:lnSpc>
                          <a:spcPct val="107000"/>
                        </a:lnSpc>
                        <a:spcAft>
                          <a:spcPts val="800"/>
                        </a:spcAft>
                      </a:pPr>
                      <a:endParaRPr lang="en-GB"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We will co-produce a new Code with all stakeholders including those bodies we want to see captured by the Code. </a:t>
                      </a:r>
                    </a:p>
                    <a:p>
                      <a:pPr algn="just"/>
                      <a:endParaRPr lang="en-GB" sz="2000"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algn="just"/>
                      <a:r>
                        <a:rPr lang="en-GB"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The engagement process will take some time to complete.</a:t>
                      </a:r>
                      <a:endParaRPr lang="en-GB" sz="2000" dirty="0">
                        <a:solidFill>
                          <a:schemeClr val="bg1"/>
                        </a:solidFill>
                        <a:latin typeface="Arial" panose="020B0604020202020204" pitchFamily="34" charset="0"/>
                        <a:cs typeface="Arial" panose="020B0604020202020204" pitchFamily="34" charset="0"/>
                      </a:endParaRPr>
                    </a:p>
                    <a:p>
                      <a:pPr algn="just"/>
                      <a:endParaRPr lang="en-GB"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just"/>
                      <a:endParaRPr lang="en-GB"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just"/>
                      <a:r>
                        <a:rPr lang="en-GB" sz="2000" dirty="0">
                          <a:latin typeface="Arial" panose="020B0604020202020204" pitchFamily="34" charset="0"/>
                          <a:cs typeface="Arial" panose="020B0604020202020204" pitchFamily="34" charset="0"/>
                        </a:rPr>
                        <a:t>Bydd y broses adolygu yn defnyddio 5 ffordd o weithio fel fframwaith gweithredu, gan sicrhau bod gan y </a:t>
                      </a:r>
                      <a:r>
                        <a:rPr lang="en-GB" sz="2000" b="0" dirty="0" err="1">
                          <a:solidFill>
                            <a:schemeClr val="tx1"/>
                          </a:solidFill>
                          <a:latin typeface="Arial" panose="020B0604020202020204" pitchFamily="34" charset="0"/>
                          <a:ea typeface="Calibri" panose="020F0502020204030204" pitchFamily="34" charset="0"/>
                          <a:cs typeface="Arial" panose="020B0604020202020204" pitchFamily="34" charset="0"/>
                        </a:rPr>
                        <a:t>trydedd</a:t>
                      </a:r>
                      <a:r>
                        <a:rPr lang="en-GB" sz="2000" b="0" dirty="0">
                          <a:solidFill>
                            <a:schemeClr val="tx1"/>
                          </a:solidFill>
                          <a:latin typeface="Arial" panose="020B0604020202020204" pitchFamily="34" charset="0"/>
                          <a:ea typeface="Calibri" panose="020F0502020204030204" pitchFamily="34" charset="0"/>
                          <a:cs typeface="Arial" panose="020B0604020202020204" pitchFamily="34" charset="0"/>
                        </a:rPr>
                        <a:t> sector/</a:t>
                      </a:r>
                      <a:r>
                        <a:rPr lang="en-GB" sz="2000" dirty="0">
                          <a:latin typeface="Arial" panose="020B0604020202020204" pitchFamily="34" charset="0"/>
                          <a:cs typeface="Arial" panose="020B0604020202020204" pitchFamily="34" charset="0"/>
                        </a:rPr>
                        <a:t>gwirfoddol sector a'r sector cyhoeddus lais cyfartal yn y broses.</a:t>
                      </a:r>
                    </a:p>
                    <a:p>
                      <a:pPr algn="just"/>
                      <a:r>
                        <a:rPr lang="en-GB" sz="2000" dirty="0">
                          <a:latin typeface="Arial" panose="020B0604020202020204" pitchFamily="34" charset="0"/>
                          <a:cs typeface="Arial" panose="020B0604020202020204" pitchFamily="34" charset="0"/>
                        </a:rPr>
                        <a:t>
</a:t>
                      </a:r>
                    </a:p>
                    <a:p>
                      <a:pPr algn="just"/>
                      <a:r>
                        <a:rPr lang="en-GB" sz="2000" dirty="0">
                          <a:latin typeface="Arial" panose="020B0604020202020204" pitchFamily="34" charset="0"/>
                          <a:cs typeface="Arial" panose="020B0604020202020204" pitchFamily="34" charset="0"/>
                        </a:rPr>
                        <a:t>Byddwn yn cyd-gynhyrchu Cod newydd gyda'r holl randdeiliaid gan gynnwys y cyrff hynny yr ydym am eu gweld yn cael eu cipio gan y Cod.</a:t>
                      </a:r>
                    </a:p>
                    <a:p>
                      <a:pPr algn="just"/>
                      <a:endParaRPr lang="en-GB" sz="2400" dirty="0">
                        <a:latin typeface="Arial" panose="020B0604020202020204" pitchFamily="34" charset="0"/>
                        <a:cs typeface="Arial" panose="020B0604020202020204" pitchFamily="34" charset="0"/>
                      </a:endParaRPr>
                    </a:p>
                    <a:p>
                      <a:pPr algn="just"/>
                      <a:r>
                        <a:rPr lang="en-GB" sz="2000" dirty="0">
                          <a:latin typeface="Arial" panose="020B0604020202020204" pitchFamily="34" charset="0"/>
                          <a:cs typeface="Arial" panose="020B0604020202020204" pitchFamily="34" charset="0"/>
                        </a:rPr>
                        <a:t>Mi </a:t>
                      </a:r>
                      <a:r>
                        <a:rPr lang="en-GB" sz="2000" dirty="0" err="1">
                          <a:latin typeface="Arial" panose="020B0604020202020204" pitchFamily="34" charset="0"/>
                          <a:cs typeface="Arial" panose="020B0604020202020204" pitchFamily="34" charset="0"/>
                        </a:rPr>
                        <a:t>fydd</a:t>
                      </a:r>
                      <a:r>
                        <a:rPr lang="en-GB" sz="2000" dirty="0">
                          <a:latin typeface="Arial" panose="020B0604020202020204" pitchFamily="34" charset="0"/>
                          <a:cs typeface="Arial" panose="020B0604020202020204" pitchFamily="34" charset="0"/>
                        </a:rPr>
                        <a:t> y broses ymgysylltu yn </a:t>
                      </a:r>
                      <a:r>
                        <a:rPr lang="en-GB" sz="2000" dirty="0" err="1">
                          <a:latin typeface="Arial" panose="020B0604020202020204" pitchFamily="34" charset="0"/>
                          <a:cs typeface="Arial" panose="020B0604020202020204" pitchFamily="34" charset="0"/>
                        </a:rPr>
                        <a:t>cymryd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peth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amser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i'w</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chwblhau</a:t>
                      </a:r>
                      <a:r>
                        <a:rPr lang="en-GB" sz="2000" dirty="0">
                          <a:latin typeface="Arial" panose="020B0604020202020204" pitchFamily="34" charset="0"/>
                          <a:cs typeface="Arial" panose="020B0604020202020204" pitchFamily="34" charset="0"/>
                        </a:rPr>
                        <a:t>.
</a:t>
                      </a:r>
                    </a:p>
                    <a:p>
                      <a:pPr algn="just"/>
                      <a:endParaRPr lang="en-GB" sz="2000" dirty="0">
                        <a:latin typeface="Arial" panose="020B0604020202020204" pitchFamily="34" charset="0"/>
                        <a:cs typeface="Arial" panose="020B0604020202020204" pitchFamily="34" charset="0"/>
                      </a:endParaRPr>
                    </a:p>
                    <a:p>
                      <a:pPr algn="just"/>
                      <a:endParaRPr lang="en-GB"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60266868"/>
                  </a:ext>
                </a:extLst>
              </a:tr>
            </a:tbl>
          </a:graphicData>
        </a:graphic>
      </p:graphicFrame>
    </p:spTree>
    <p:extLst>
      <p:ext uri="{BB962C8B-B14F-4D97-AF65-F5344CB8AC3E}">
        <p14:creationId xmlns:p14="http://schemas.microsoft.com/office/powerpoint/2010/main" val="3029842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3A2797C-767B-17F2-7CB2-0DEA3FA40BC3}"/>
              </a:ext>
            </a:extLst>
          </p:cNvPr>
          <p:cNvSpPr>
            <a:spLocks noGrp="1"/>
          </p:cNvSpPr>
          <p:nvPr>
            <p:ph type="sldNum" sz="quarter" idx="12"/>
          </p:nvPr>
        </p:nvSpPr>
        <p:spPr/>
        <p:txBody>
          <a:bodyPr/>
          <a:lstStyle/>
          <a:p>
            <a:fld id="{EAAF0CEA-B6E4-4B36-997F-98A93A01189D}" type="slidenum">
              <a:rPr lang="en-GB" smtClean="0"/>
              <a:pPr/>
              <a:t>7</a:t>
            </a:fld>
            <a:endParaRPr lang="en-GB" dirty="0"/>
          </a:p>
        </p:txBody>
      </p:sp>
      <p:graphicFrame>
        <p:nvGraphicFramePr>
          <p:cNvPr id="5" name="Table 5">
            <a:extLst>
              <a:ext uri="{FF2B5EF4-FFF2-40B4-BE49-F238E27FC236}">
                <a16:creationId xmlns:a16="http://schemas.microsoft.com/office/drawing/2014/main" id="{A5075B53-C899-4B86-3071-7439120F9E84}"/>
              </a:ext>
            </a:extLst>
          </p:cNvPr>
          <p:cNvGraphicFramePr>
            <a:graphicFrameLocks noGrp="1"/>
          </p:cNvGraphicFramePr>
          <p:nvPr>
            <p:extLst>
              <p:ext uri="{D42A27DB-BD31-4B8C-83A1-F6EECF244321}">
                <p14:modId xmlns:p14="http://schemas.microsoft.com/office/powerpoint/2010/main" val="4071156423"/>
              </p:ext>
            </p:extLst>
          </p:nvPr>
        </p:nvGraphicFramePr>
        <p:xfrm>
          <a:off x="348792" y="552449"/>
          <a:ext cx="9877683" cy="7420393"/>
        </p:xfrm>
        <a:graphic>
          <a:graphicData uri="http://schemas.openxmlformats.org/drawingml/2006/table">
            <a:tbl>
              <a:tblPr firstRow="1" bandRow="1">
                <a:tableStyleId>{5C22544A-7EE6-4342-B048-85BDC9FD1C3A}</a:tableStyleId>
              </a:tblPr>
              <a:tblGrid>
                <a:gridCol w="4888404">
                  <a:extLst>
                    <a:ext uri="{9D8B030D-6E8A-4147-A177-3AD203B41FA5}">
                      <a16:colId xmlns:a16="http://schemas.microsoft.com/office/drawing/2014/main" val="2947318790"/>
                    </a:ext>
                  </a:extLst>
                </a:gridCol>
                <a:gridCol w="208280">
                  <a:extLst>
                    <a:ext uri="{9D8B030D-6E8A-4147-A177-3AD203B41FA5}">
                      <a16:colId xmlns:a16="http://schemas.microsoft.com/office/drawing/2014/main" val="3828485163"/>
                    </a:ext>
                  </a:extLst>
                </a:gridCol>
                <a:gridCol w="4780999">
                  <a:extLst>
                    <a:ext uri="{9D8B030D-6E8A-4147-A177-3AD203B41FA5}">
                      <a16:colId xmlns:a16="http://schemas.microsoft.com/office/drawing/2014/main" val="1248033632"/>
                    </a:ext>
                  </a:extLst>
                </a:gridCol>
              </a:tblGrid>
              <a:tr h="800389">
                <a:tc>
                  <a:txBody>
                    <a:bodyPr/>
                    <a:lstStyle/>
                    <a:p>
                      <a:pPr algn="ctr"/>
                      <a:r>
                        <a:rPr lang="en-GB" sz="2800" dirty="0">
                          <a:latin typeface="Arial" panose="020B0604020202020204" pitchFamily="34" charset="0"/>
                          <a:cs typeface="Arial" panose="020B0604020202020204" pitchFamily="34" charset="0"/>
                        </a:rPr>
                        <a:t>Aim of the Review </a:t>
                      </a:r>
                      <a:endParaRPr lang="en-GB" sz="2600" dirty="0">
                        <a:solidFill>
                          <a:schemeClr val="bg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GB" sz="26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GB" sz="2800" dirty="0">
                          <a:solidFill>
                            <a:schemeClr val="tx1"/>
                          </a:solidFill>
                          <a:latin typeface="Arial" panose="020B0604020202020204" pitchFamily="34" charset="0"/>
                          <a:cs typeface="Arial" panose="020B0604020202020204" pitchFamily="34" charset="0"/>
                        </a:rPr>
                        <a:t>Nod yr Adolygiad</a:t>
                      </a:r>
                      <a:endParaRPr lang="en-GB" sz="26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06552371"/>
                  </a:ext>
                </a:extLst>
              </a:tr>
              <a:tr h="6620004">
                <a:tc>
                  <a:txBody>
                    <a:bodyPr/>
                    <a:lstStyle/>
                    <a:p>
                      <a:pPr algn="just"/>
                      <a:r>
                        <a:rPr lang="en-GB" sz="1800" dirty="0">
                          <a:solidFill>
                            <a:schemeClr val="bg1"/>
                          </a:solidFill>
                          <a:latin typeface="Arial" panose="020B0604020202020204" pitchFamily="34" charset="0"/>
                          <a:cs typeface="Arial" panose="020B0604020202020204" pitchFamily="34" charset="0"/>
                        </a:rPr>
                        <a:t>We want to create a Code that is widely used to improve the design and delivery of funding programmes in Wales in order to have a greater impact on our communities.  To achieve this, we need to…</a:t>
                      </a:r>
                    </a:p>
                    <a:p>
                      <a:pPr algn="just"/>
                      <a:endParaRPr lang="en-GB" sz="1800" dirty="0">
                        <a:solidFill>
                          <a:schemeClr val="bg1"/>
                        </a:solidFill>
                        <a:latin typeface="Arial" panose="020B0604020202020204" pitchFamily="34" charset="0"/>
                        <a:cs typeface="Arial" panose="020B0604020202020204" pitchFamily="34" charset="0"/>
                      </a:endParaRPr>
                    </a:p>
                    <a:p>
                      <a:pPr algn="just"/>
                      <a:r>
                        <a:rPr lang="en-GB" sz="1800" dirty="0">
                          <a:solidFill>
                            <a:schemeClr val="bg1"/>
                          </a:solidFill>
                          <a:latin typeface="Arial" panose="020B0604020202020204" pitchFamily="34" charset="0"/>
                          <a:cs typeface="Arial" panose="020B0604020202020204" pitchFamily="34" charset="0"/>
                        </a:rPr>
                        <a:t>Make the Code more accessible and promote wider awareness of the Code.</a:t>
                      </a:r>
                    </a:p>
                    <a:p>
                      <a:pPr algn="just"/>
                      <a:endParaRPr lang="en-GB" sz="1800" dirty="0">
                        <a:solidFill>
                          <a:schemeClr val="bg1"/>
                        </a:solidFill>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en-GB" sz="1800" dirty="0">
                        <a:solidFill>
                          <a:schemeClr val="bg1"/>
                        </a:solidFill>
                        <a:latin typeface="Arial" panose="020B0604020202020204" pitchFamily="34" charset="0"/>
                        <a:cs typeface="Arial" panose="020B0604020202020204" pitchFamily="34" charset="0"/>
                      </a:endParaRPr>
                    </a:p>
                    <a:p>
                      <a:pPr marL="0" indent="0" algn="just">
                        <a:buFont typeface="Arial" panose="020B0604020202020204" pitchFamily="34" charset="0"/>
                        <a:buNone/>
                      </a:pPr>
                      <a:r>
                        <a:rPr lang="en-GB" sz="1800" dirty="0">
                          <a:solidFill>
                            <a:schemeClr val="bg1"/>
                          </a:solidFill>
                          <a:latin typeface="Arial" panose="020B0604020202020204" pitchFamily="34" charset="0"/>
                          <a:cs typeface="Arial" panose="020B0604020202020204" pitchFamily="34" charset="0"/>
                        </a:rPr>
                        <a:t>Modernise and simplify the language.</a:t>
                      </a:r>
                    </a:p>
                    <a:p>
                      <a:pPr marL="0" indent="0" algn="just">
                        <a:buFont typeface="Arial" panose="020B0604020202020204" pitchFamily="34" charset="0"/>
                        <a:buNone/>
                      </a:pPr>
                      <a:endParaRPr lang="en-GB" sz="1800" dirty="0">
                        <a:solidFill>
                          <a:schemeClr val="bg1"/>
                        </a:solidFill>
                        <a:latin typeface="Arial" panose="020B0604020202020204" pitchFamily="34" charset="0"/>
                        <a:cs typeface="Arial" panose="020B0604020202020204" pitchFamily="34" charset="0"/>
                      </a:endParaRPr>
                    </a:p>
                    <a:p>
                      <a:pPr marL="0" indent="0" algn="just">
                        <a:buFont typeface="Arial" panose="020B0604020202020204" pitchFamily="34" charset="0"/>
                        <a:buNone/>
                      </a:pPr>
                      <a:r>
                        <a:rPr lang="en-GB" sz="1800" dirty="0">
                          <a:solidFill>
                            <a:schemeClr val="bg1"/>
                          </a:solidFill>
                          <a:latin typeface="Arial" panose="020B0604020202020204" pitchFamily="34" charset="0"/>
                          <a:cs typeface="Arial" panose="020B0604020202020204" pitchFamily="34" charset="0"/>
                        </a:rPr>
                        <a:t>The new document will be a 1 page summary of 5 principles with an overarching aim – with supporting technical guidance sat behind in a shorter document.</a:t>
                      </a:r>
                    </a:p>
                    <a:p>
                      <a:pPr algn="just"/>
                      <a:endParaRPr lang="en-GB" sz="180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just"/>
                      <a:endParaRPr lang="en-GB" sz="180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just"/>
                      <a:r>
                        <a:rPr lang="en-GB" sz="1800" dirty="0">
                          <a:latin typeface="Arial" panose="020B0604020202020204" pitchFamily="34" charset="0"/>
                          <a:cs typeface="Arial" panose="020B0604020202020204" pitchFamily="34" charset="0"/>
                        </a:rPr>
                        <a:t>Rydym am greu Cod sy'n cael ei ddefnyddio'n helaeth i wella dyluniad a darpariaeth rhaglenni ariannu yng Nghymru er mwyn cael mwy o effaith ar ein cymunedau.  Er mwyn cyflawni hyn, mae angen i ni...</a:t>
                      </a:r>
                      <a:r>
                        <a:rPr lang="en-GB" sz="1800" dirty="0"/>
                        <a:t>
</a:t>
                      </a:r>
                    </a:p>
                    <a:p>
                      <a:pPr marL="0" indent="0" algn="just">
                        <a:buFont typeface="Arial" panose="020B0604020202020204" pitchFamily="34" charset="0"/>
                        <a:buNone/>
                      </a:pPr>
                      <a:r>
                        <a:rPr lang="en-GB" b="0" i="0" dirty="0" err="1">
                          <a:solidFill>
                            <a:srgbClr val="000000"/>
                          </a:solidFill>
                          <a:effectLst/>
                          <a:latin typeface="Roboto" panose="02000000000000000000" pitchFamily="2" charset="0"/>
                        </a:rPr>
                        <a:t>Gwneud</a:t>
                      </a:r>
                      <a:r>
                        <a:rPr lang="en-GB" b="0" i="0" dirty="0">
                          <a:solidFill>
                            <a:srgbClr val="000000"/>
                          </a:solidFill>
                          <a:effectLst/>
                          <a:latin typeface="Roboto" panose="02000000000000000000" pitchFamily="2" charset="0"/>
                        </a:rPr>
                        <a:t> y Cod </a:t>
                      </a:r>
                      <a:r>
                        <a:rPr lang="en-GB" b="0" i="0" dirty="0" err="1">
                          <a:solidFill>
                            <a:srgbClr val="000000"/>
                          </a:solidFill>
                          <a:effectLst/>
                          <a:latin typeface="Roboto" panose="02000000000000000000" pitchFamily="2" charset="0"/>
                        </a:rPr>
                        <a:t>yn</a:t>
                      </a:r>
                      <a:r>
                        <a:rPr lang="en-GB" b="0" i="0" dirty="0">
                          <a:solidFill>
                            <a:srgbClr val="000000"/>
                          </a:solidFill>
                          <a:effectLst/>
                          <a:latin typeface="Roboto" panose="02000000000000000000" pitchFamily="2" charset="0"/>
                        </a:rPr>
                        <a:t> </a:t>
                      </a:r>
                      <a:r>
                        <a:rPr lang="en-GB" b="0" i="0" dirty="0" err="1">
                          <a:solidFill>
                            <a:srgbClr val="000000"/>
                          </a:solidFill>
                          <a:effectLst/>
                          <a:latin typeface="Roboto" panose="02000000000000000000" pitchFamily="2" charset="0"/>
                        </a:rPr>
                        <a:t>fwy</a:t>
                      </a:r>
                      <a:r>
                        <a:rPr lang="en-GB" b="0" i="0" dirty="0">
                          <a:solidFill>
                            <a:srgbClr val="000000"/>
                          </a:solidFill>
                          <a:effectLst/>
                          <a:latin typeface="Roboto" panose="02000000000000000000" pitchFamily="2" charset="0"/>
                        </a:rPr>
                        <a:t> </a:t>
                      </a:r>
                      <a:r>
                        <a:rPr lang="en-GB" b="0" i="0" dirty="0" err="1">
                          <a:solidFill>
                            <a:srgbClr val="000000"/>
                          </a:solidFill>
                          <a:effectLst/>
                          <a:latin typeface="Roboto" panose="02000000000000000000" pitchFamily="2" charset="0"/>
                        </a:rPr>
                        <a:t>hygyrch</a:t>
                      </a:r>
                      <a:r>
                        <a:rPr lang="en-GB" b="0" i="0" dirty="0">
                          <a:solidFill>
                            <a:srgbClr val="000000"/>
                          </a:solidFill>
                          <a:effectLst/>
                          <a:latin typeface="Roboto" panose="02000000000000000000" pitchFamily="2" charset="0"/>
                        </a:rPr>
                        <a:t> a </a:t>
                      </a:r>
                      <a:r>
                        <a:rPr lang="en-GB" b="0" i="0" dirty="0" err="1">
                          <a:solidFill>
                            <a:srgbClr val="000000"/>
                          </a:solidFill>
                          <a:effectLst/>
                          <a:latin typeface="Roboto" panose="02000000000000000000" pitchFamily="2" charset="0"/>
                        </a:rPr>
                        <a:t>hyrwyddo</a:t>
                      </a:r>
                      <a:r>
                        <a:rPr lang="en-GB" b="0" i="0" dirty="0">
                          <a:solidFill>
                            <a:srgbClr val="000000"/>
                          </a:solidFill>
                          <a:effectLst/>
                          <a:latin typeface="Roboto" panose="02000000000000000000" pitchFamily="2" charset="0"/>
                        </a:rPr>
                        <a:t> </a:t>
                      </a:r>
                      <a:r>
                        <a:rPr lang="en-GB" b="0" i="0" dirty="0" err="1">
                          <a:solidFill>
                            <a:srgbClr val="000000"/>
                          </a:solidFill>
                          <a:effectLst/>
                          <a:latin typeface="Roboto" panose="02000000000000000000" pitchFamily="2" charset="0"/>
                        </a:rPr>
                        <a:t>ymwybyddiaeth</a:t>
                      </a:r>
                      <a:r>
                        <a:rPr lang="en-GB" b="0" i="0" dirty="0">
                          <a:solidFill>
                            <a:srgbClr val="000000"/>
                          </a:solidFill>
                          <a:effectLst/>
                          <a:latin typeface="Roboto" panose="02000000000000000000" pitchFamily="2" charset="0"/>
                        </a:rPr>
                        <a:t> </a:t>
                      </a:r>
                      <a:r>
                        <a:rPr lang="en-GB" b="0" i="0" dirty="0" err="1">
                          <a:solidFill>
                            <a:srgbClr val="000000"/>
                          </a:solidFill>
                          <a:effectLst/>
                          <a:latin typeface="Roboto" panose="02000000000000000000" pitchFamily="2" charset="0"/>
                        </a:rPr>
                        <a:t>ehangach</a:t>
                      </a:r>
                      <a:r>
                        <a:rPr lang="en-GB" b="0" i="0" dirty="0">
                          <a:solidFill>
                            <a:srgbClr val="000000"/>
                          </a:solidFill>
                          <a:effectLst/>
                          <a:latin typeface="Roboto" panose="02000000000000000000" pitchFamily="2" charset="0"/>
                        </a:rPr>
                        <a:t> </a:t>
                      </a:r>
                      <a:r>
                        <a:rPr lang="en-GB" b="0" i="0" dirty="0" err="1">
                          <a:solidFill>
                            <a:srgbClr val="000000"/>
                          </a:solidFill>
                          <a:effectLst/>
                          <a:latin typeface="Roboto" panose="02000000000000000000" pitchFamily="2" charset="0"/>
                        </a:rPr>
                        <a:t>o'r</a:t>
                      </a:r>
                      <a:r>
                        <a:rPr lang="en-GB" b="0" i="0" dirty="0">
                          <a:solidFill>
                            <a:srgbClr val="000000"/>
                          </a:solidFill>
                          <a:effectLst/>
                          <a:latin typeface="Roboto" panose="02000000000000000000" pitchFamily="2" charset="0"/>
                        </a:rPr>
                        <a:t> Cod.</a:t>
                      </a:r>
                      <a:endParaRPr lang="en-GB" sz="1800" dirty="0">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en-GB" sz="1800" dirty="0">
                        <a:latin typeface="Arial" panose="020B0604020202020204" pitchFamily="34" charset="0"/>
                        <a:cs typeface="Arial" panose="020B0604020202020204" pitchFamily="34" charset="0"/>
                      </a:endParaRPr>
                    </a:p>
                    <a:p>
                      <a:pPr marL="0" indent="0" algn="just">
                        <a:buFont typeface="Arial" panose="020B0604020202020204" pitchFamily="34" charset="0"/>
                        <a:buNone/>
                      </a:pPr>
                      <a:r>
                        <a:rPr lang="en-GB" sz="1800" dirty="0" err="1">
                          <a:latin typeface="Arial" panose="020B0604020202020204" pitchFamily="34" charset="0"/>
                          <a:cs typeface="Arial" panose="020B0604020202020204" pitchFamily="34" charset="0"/>
                        </a:rPr>
                        <a:t>Moderneiddio</a:t>
                      </a:r>
                      <a:r>
                        <a:rPr lang="en-GB" sz="1800" dirty="0">
                          <a:latin typeface="Arial" panose="020B0604020202020204" pitchFamily="34" charset="0"/>
                          <a:cs typeface="Arial" panose="020B0604020202020204" pitchFamily="34" charset="0"/>
                        </a:rPr>
                        <a:t> a symleiddio'r iaith.</a:t>
                      </a:r>
                    </a:p>
                    <a:p>
                      <a:pPr marL="0" indent="0" algn="just">
                        <a:buFont typeface="Arial" panose="020B0604020202020204" pitchFamily="34" charset="0"/>
                        <a:buNone/>
                      </a:pPr>
                      <a:endParaRPr lang="en-GB" sz="1800" dirty="0">
                        <a:latin typeface="Arial" panose="020B0604020202020204" pitchFamily="34" charset="0"/>
                        <a:cs typeface="Arial" panose="020B0604020202020204" pitchFamily="34" charset="0"/>
                      </a:endParaRPr>
                    </a:p>
                    <a:p>
                      <a:pPr marL="0" indent="0" algn="just">
                        <a:buFont typeface="Arial" panose="020B0604020202020204" pitchFamily="34" charset="0"/>
                        <a:buNone/>
                      </a:pPr>
                      <a:r>
                        <a:rPr lang="en-GB" sz="1800" dirty="0">
                          <a:latin typeface="Arial" panose="020B0604020202020204" pitchFamily="34" charset="0"/>
                          <a:cs typeface="Arial" panose="020B0604020202020204" pitchFamily="34" charset="0"/>
                        </a:rPr>
                        <a:t>Bydd y ddogfen newydd yn grynodeb o 1 tudalen o 5 egwyddor gyda nod </a:t>
                      </a:r>
                      <a:r>
                        <a:rPr lang="en-GB" sz="1800" dirty="0" err="1">
                          <a:latin typeface="Arial" panose="020B0604020202020204" pitchFamily="34" charset="0"/>
                          <a:cs typeface="Arial" panose="020B0604020202020204" pitchFamily="34" charset="0"/>
                        </a:rPr>
                        <a:t>sylfaenol</a:t>
                      </a:r>
                      <a:r>
                        <a:rPr lang="en-GB" sz="1800" dirty="0">
                          <a:latin typeface="Arial" panose="020B0604020202020204" pitchFamily="34" charset="0"/>
                          <a:cs typeface="Arial" panose="020B0604020202020204" pitchFamily="34" charset="0"/>
                        </a:rPr>
                        <a:t> - gyda chanllawiau technegol ategol ar ei hôl hi mewn dogfen fer.</a:t>
                      </a:r>
                    </a:p>
                    <a:p>
                      <a:pPr marL="0" indent="0" algn="just">
                        <a:buFont typeface="Arial" panose="020B0604020202020204" pitchFamily="34" charset="0"/>
                        <a:buNone/>
                      </a:pPr>
                      <a:br>
                        <a:rPr lang="en-GB"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
</a:t>
                      </a:r>
                    </a:p>
                    <a:p>
                      <a:pPr algn="just"/>
                      <a:endParaRPr lang="en-GB" sz="1800" dirty="0">
                        <a:latin typeface="Arial" panose="020B0604020202020204" pitchFamily="34" charset="0"/>
                        <a:cs typeface="Arial" panose="020B0604020202020204" pitchFamily="34" charset="0"/>
                      </a:endParaRPr>
                    </a:p>
                    <a:p>
                      <a:pPr algn="just"/>
                      <a:endParaRPr lang="en-GB" sz="180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60266868"/>
                  </a:ext>
                </a:extLst>
              </a:tr>
            </a:tbl>
          </a:graphicData>
        </a:graphic>
      </p:graphicFrame>
    </p:spTree>
    <p:extLst>
      <p:ext uri="{BB962C8B-B14F-4D97-AF65-F5344CB8AC3E}">
        <p14:creationId xmlns:p14="http://schemas.microsoft.com/office/powerpoint/2010/main" val="2962436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3A2797C-767B-17F2-7CB2-0DEA3FA40BC3}"/>
              </a:ext>
            </a:extLst>
          </p:cNvPr>
          <p:cNvSpPr>
            <a:spLocks noGrp="1"/>
          </p:cNvSpPr>
          <p:nvPr>
            <p:ph type="sldNum" sz="quarter" idx="12"/>
          </p:nvPr>
        </p:nvSpPr>
        <p:spPr/>
        <p:txBody>
          <a:bodyPr/>
          <a:lstStyle/>
          <a:p>
            <a:fld id="{EAAF0CEA-B6E4-4B36-997F-98A93A01189D}" type="slidenum">
              <a:rPr lang="en-GB" smtClean="0"/>
              <a:pPr/>
              <a:t>8</a:t>
            </a:fld>
            <a:endParaRPr lang="en-GB" dirty="0"/>
          </a:p>
        </p:txBody>
      </p:sp>
      <p:graphicFrame>
        <p:nvGraphicFramePr>
          <p:cNvPr id="5" name="Table 5">
            <a:extLst>
              <a:ext uri="{FF2B5EF4-FFF2-40B4-BE49-F238E27FC236}">
                <a16:creationId xmlns:a16="http://schemas.microsoft.com/office/drawing/2014/main" id="{A5075B53-C899-4B86-3071-7439120F9E84}"/>
              </a:ext>
            </a:extLst>
          </p:cNvPr>
          <p:cNvGraphicFramePr>
            <a:graphicFrameLocks noGrp="1"/>
          </p:cNvGraphicFramePr>
          <p:nvPr>
            <p:extLst>
              <p:ext uri="{D42A27DB-BD31-4B8C-83A1-F6EECF244321}">
                <p14:modId xmlns:p14="http://schemas.microsoft.com/office/powerpoint/2010/main" val="4227814061"/>
              </p:ext>
            </p:extLst>
          </p:nvPr>
        </p:nvGraphicFramePr>
        <p:xfrm>
          <a:off x="348792" y="716436"/>
          <a:ext cx="9877683" cy="7754176"/>
        </p:xfrm>
        <a:graphic>
          <a:graphicData uri="http://schemas.openxmlformats.org/drawingml/2006/table">
            <a:tbl>
              <a:tblPr firstRow="1" bandRow="1">
                <a:tableStyleId>{5C22544A-7EE6-4342-B048-85BDC9FD1C3A}</a:tableStyleId>
              </a:tblPr>
              <a:tblGrid>
                <a:gridCol w="4888404">
                  <a:extLst>
                    <a:ext uri="{9D8B030D-6E8A-4147-A177-3AD203B41FA5}">
                      <a16:colId xmlns:a16="http://schemas.microsoft.com/office/drawing/2014/main" val="2947318790"/>
                    </a:ext>
                  </a:extLst>
                </a:gridCol>
                <a:gridCol w="208280">
                  <a:extLst>
                    <a:ext uri="{9D8B030D-6E8A-4147-A177-3AD203B41FA5}">
                      <a16:colId xmlns:a16="http://schemas.microsoft.com/office/drawing/2014/main" val="3828485163"/>
                    </a:ext>
                  </a:extLst>
                </a:gridCol>
                <a:gridCol w="4780999">
                  <a:extLst>
                    <a:ext uri="{9D8B030D-6E8A-4147-A177-3AD203B41FA5}">
                      <a16:colId xmlns:a16="http://schemas.microsoft.com/office/drawing/2014/main" val="1248033632"/>
                    </a:ext>
                  </a:extLst>
                </a:gridCol>
              </a:tblGrid>
              <a:tr h="1018096">
                <a:tc>
                  <a:txBody>
                    <a:bodyPr/>
                    <a:lstStyle/>
                    <a:p>
                      <a:pPr algn="ctr"/>
                      <a:r>
                        <a:rPr lang="en-GB" sz="2800" dirty="0">
                          <a:solidFill>
                            <a:schemeClr val="bg1"/>
                          </a:solidFill>
                          <a:latin typeface="Arial" panose="020B0604020202020204" pitchFamily="34" charset="0"/>
                          <a:cs typeface="Arial" panose="020B0604020202020204" pitchFamily="34" charset="0"/>
                        </a:rPr>
                        <a:t>The Five Draft Principles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GB" sz="28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cy-GB" sz="2800" dirty="0">
                          <a:solidFill>
                            <a:schemeClr val="tx1"/>
                          </a:solidFill>
                          <a:effectLst/>
                          <a:latin typeface="Arial" panose="020B0604020202020204" pitchFamily="34" charset="0"/>
                          <a:cs typeface="Arial" panose="020B0604020202020204" pitchFamily="34" charset="0"/>
                        </a:rPr>
                        <a:t>Y Pump Egwyddor Ddrafft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06552371"/>
                  </a:ext>
                </a:extLst>
              </a:tr>
              <a:tr h="6711743">
                <a:tc>
                  <a:txBody>
                    <a:bodyPr/>
                    <a:lstStyle/>
                    <a:p>
                      <a:pPr algn="ctr"/>
                      <a:endParaRPr lang="en-GB" sz="2800" dirty="0">
                        <a:solidFill>
                          <a:schemeClr val="bg1"/>
                        </a:solidFill>
                        <a:latin typeface="Arial" panose="020B0604020202020204" pitchFamily="34" charset="0"/>
                        <a:cs typeface="Arial" panose="020B0604020202020204" pitchFamily="34" charset="0"/>
                      </a:endParaRPr>
                    </a:p>
                    <a:p>
                      <a:pPr algn="ctr"/>
                      <a:r>
                        <a:rPr lang="en-GB" sz="2800" dirty="0">
                          <a:solidFill>
                            <a:schemeClr val="bg1"/>
                          </a:solidFill>
                          <a:latin typeface="Arial" panose="020B0604020202020204" pitchFamily="34" charset="0"/>
                          <a:cs typeface="Arial" panose="020B0604020202020204" pitchFamily="34" charset="0"/>
                        </a:rPr>
                        <a:t>Equity</a:t>
                      </a:r>
                    </a:p>
                    <a:p>
                      <a:pPr algn="ctr"/>
                      <a:endParaRPr lang="en-GB" sz="2600" dirty="0">
                        <a:solidFill>
                          <a:schemeClr val="bg1"/>
                        </a:solidFill>
                        <a:latin typeface="Arial" panose="020B0604020202020204" pitchFamily="34" charset="0"/>
                        <a:cs typeface="Arial" panose="020B0604020202020204" pitchFamily="34" charset="0"/>
                      </a:endParaRPr>
                    </a:p>
                    <a:p>
                      <a:pPr algn="ctr"/>
                      <a:r>
                        <a:rPr lang="en-GB" sz="2600" dirty="0">
                          <a:solidFill>
                            <a:schemeClr val="bg1"/>
                          </a:solidFill>
                          <a:latin typeface="Arial" panose="020B0604020202020204" pitchFamily="34" charset="0"/>
                          <a:cs typeface="Arial" panose="020B0604020202020204" pitchFamily="34" charset="0"/>
                        </a:rPr>
                        <a:t>Early &amp; Continuous Improvement</a:t>
                      </a:r>
                    </a:p>
                    <a:p>
                      <a:pPr algn="ctr"/>
                      <a:endParaRPr lang="en-GB" sz="2600" dirty="0">
                        <a:solidFill>
                          <a:schemeClr val="bg1"/>
                        </a:solidFill>
                        <a:latin typeface="Arial" panose="020B0604020202020204" pitchFamily="34" charset="0"/>
                        <a:cs typeface="Arial" panose="020B0604020202020204" pitchFamily="34" charset="0"/>
                      </a:endParaRPr>
                    </a:p>
                    <a:p>
                      <a:pPr algn="ctr"/>
                      <a:r>
                        <a:rPr lang="en-GB" sz="2600" dirty="0">
                          <a:solidFill>
                            <a:schemeClr val="bg1"/>
                          </a:solidFill>
                          <a:latin typeface="Arial" panose="020B0604020202020204" pitchFamily="34" charset="0"/>
                          <a:cs typeface="Arial" panose="020B0604020202020204" pitchFamily="34" charset="0"/>
                        </a:rPr>
                        <a:t>Valuing &amp; Outcomes</a:t>
                      </a:r>
                    </a:p>
                    <a:p>
                      <a:pPr algn="ctr"/>
                      <a:endParaRPr lang="en-GB" sz="2600" dirty="0">
                        <a:solidFill>
                          <a:schemeClr val="bg1"/>
                        </a:solidFill>
                        <a:latin typeface="Arial" panose="020B0604020202020204" pitchFamily="34" charset="0"/>
                        <a:cs typeface="Arial" panose="020B0604020202020204" pitchFamily="34" charset="0"/>
                      </a:endParaRPr>
                    </a:p>
                    <a:p>
                      <a:pPr algn="ctr"/>
                      <a:r>
                        <a:rPr lang="en-GB" sz="2600" dirty="0">
                          <a:solidFill>
                            <a:schemeClr val="bg1"/>
                          </a:solidFill>
                          <a:latin typeface="Arial" panose="020B0604020202020204" pitchFamily="34" charset="0"/>
                          <a:cs typeface="Arial" panose="020B0604020202020204" pitchFamily="34" charset="0"/>
                        </a:rPr>
                        <a:t>Appropriate Funding Basis</a:t>
                      </a:r>
                    </a:p>
                    <a:p>
                      <a:pPr algn="ctr"/>
                      <a:endParaRPr lang="en-GB" sz="2600" dirty="0">
                        <a:solidFill>
                          <a:schemeClr val="bg1"/>
                        </a:solidFill>
                        <a:latin typeface="Arial" panose="020B0604020202020204" pitchFamily="34" charset="0"/>
                        <a:cs typeface="Arial" panose="020B0604020202020204" pitchFamily="34" charset="0"/>
                      </a:endParaRPr>
                    </a:p>
                    <a:p>
                      <a:pPr algn="ctr"/>
                      <a:r>
                        <a:rPr lang="en-GB" sz="2600" dirty="0">
                          <a:solidFill>
                            <a:schemeClr val="bg1"/>
                          </a:solidFill>
                          <a:latin typeface="Arial" panose="020B0604020202020204" pitchFamily="34" charset="0"/>
                          <a:cs typeface="Arial" panose="020B0604020202020204" pitchFamily="34" charset="0"/>
                        </a:rPr>
                        <a:t>Flexibility</a:t>
                      </a:r>
                    </a:p>
                    <a:p>
                      <a:pPr algn="ctr"/>
                      <a:endParaRPr lang="en-GB" sz="2600" dirty="0">
                        <a:solidFill>
                          <a:schemeClr val="bg1"/>
                        </a:solidFill>
                        <a:latin typeface="Arial" panose="020B0604020202020204" pitchFamily="34" charset="0"/>
                        <a:cs typeface="Arial" panose="020B0604020202020204" pitchFamily="34" charset="0"/>
                      </a:endParaRPr>
                    </a:p>
                    <a:p>
                      <a:pPr algn="just"/>
                      <a:endParaRPr lang="en-GB"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just"/>
                      <a:endParaRPr lang="en-GB"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lang="en-GB" sz="2600" dirty="0">
                        <a:solidFill>
                          <a:schemeClr val="tx1"/>
                        </a:solidFill>
                        <a:latin typeface="Arial" panose="020B0604020202020204" pitchFamily="34" charset="0"/>
                        <a:cs typeface="Arial" panose="020B0604020202020204" pitchFamily="34" charset="0"/>
                      </a:endParaRPr>
                    </a:p>
                    <a:p>
                      <a:pPr algn="ctr"/>
                      <a:r>
                        <a:rPr lang="en-GB" sz="2600" dirty="0">
                          <a:solidFill>
                            <a:schemeClr val="tx1"/>
                          </a:solidFill>
                          <a:latin typeface="Arial" panose="020B0604020202020204" pitchFamily="34" charset="0"/>
                          <a:cs typeface="Arial" panose="020B0604020202020204" pitchFamily="34" charset="0"/>
                        </a:rPr>
                        <a:t>Ecwiti</a:t>
                      </a:r>
                    </a:p>
                    <a:p>
                      <a:pPr algn="ctr"/>
                      <a:endParaRPr lang="en-GB" sz="2600" dirty="0">
                        <a:solidFill>
                          <a:schemeClr val="tx1"/>
                        </a:solidFill>
                        <a:latin typeface="Arial" panose="020B0604020202020204" pitchFamily="34" charset="0"/>
                        <a:cs typeface="Arial" panose="020B0604020202020204" pitchFamily="34" charset="0"/>
                      </a:endParaRPr>
                    </a:p>
                    <a:p>
                      <a:pPr algn="ctr"/>
                      <a:r>
                        <a:rPr lang="en-GB" sz="2600" dirty="0">
                          <a:solidFill>
                            <a:schemeClr val="tx1"/>
                          </a:solidFill>
                          <a:latin typeface="Arial" panose="020B0604020202020204" pitchFamily="34" charset="0"/>
                          <a:cs typeface="Arial" panose="020B0604020202020204" pitchFamily="34" charset="0"/>
                        </a:rPr>
                        <a:t>Deialog Gynnar a </a:t>
                      </a:r>
                    </a:p>
                    <a:p>
                      <a:pPr algn="ctr"/>
                      <a:r>
                        <a:rPr lang="en-GB" sz="2600" dirty="0">
                          <a:solidFill>
                            <a:schemeClr val="tx1"/>
                          </a:solidFill>
                          <a:latin typeface="Arial" panose="020B0604020202020204" pitchFamily="34" charset="0"/>
                          <a:cs typeface="Arial" panose="020B0604020202020204" pitchFamily="34" charset="0"/>
                        </a:rPr>
                        <a:t>Pharhaus</a:t>
                      </a:r>
                    </a:p>
                    <a:p>
                      <a:pPr algn="ctr"/>
                      <a:endParaRPr lang="en-GB" sz="2600" dirty="0">
                        <a:solidFill>
                          <a:schemeClr val="tx1"/>
                        </a:solidFill>
                        <a:latin typeface="Arial" panose="020B0604020202020204" pitchFamily="34" charset="0"/>
                        <a:cs typeface="Arial" panose="020B0604020202020204" pitchFamily="34" charset="0"/>
                      </a:endParaRPr>
                    </a:p>
                    <a:p>
                      <a:pPr algn="ctr"/>
                      <a:r>
                        <a:rPr lang="en-GB" sz="2600" dirty="0">
                          <a:solidFill>
                            <a:schemeClr val="tx1"/>
                          </a:solidFill>
                          <a:latin typeface="Arial" panose="020B0604020202020204" pitchFamily="34" charset="0"/>
                          <a:cs typeface="Arial" panose="020B0604020202020204" pitchFamily="34" charset="0"/>
                        </a:rPr>
                        <a:t>Gwerthfawrogi a Deilliannau</a:t>
                      </a:r>
                    </a:p>
                    <a:p>
                      <a:pPr algn="ctr"/>
                      <a:endParaRPr lang="en-GB" sz="2600" dirty="0">
                        <a:solidFill>
                          <a:schemeClr val="tx1"/>
                        </a:solidFill>
                        <a:latin typeface="Arial" panose="020B0604020202020204" pitchFamily="34" charset="0"/>
                        <a:cs typeface="Arial" panose="020B0604020202020204" pitchFamily="34" charset="0"/>
                      </a:endParaRPr>
                    </a:p>
                    <a:p>
                      <a:pPr algn="ctr"/>
                      <a:r>
                        <a:rPr lang="en-GB" sz="2600" dirty="0">
                          <a:solidFill>
                            <a:schemeClr val="tx1"/>
                          </a:solidFill>
                          <a:latin typeface="Arial" panose="020B0604020202020204" pitchFamily="34" charset="0"/>
                          <a:cs typeface="Arial" panose="020B0604020202020204" pitchFamily="34" charset="0"/>
                        </a:rPr>
                        <a:t>Sail </a:t>
                      </a:r>
                      <a:r>
                        <a:rPr lang="en-GB" sz="2600" dirty="0" err="1">
                          <a:solidFill>
                            <a:schemeClr val="tx1"/>
                          </a:solidFill>
                          <a:latin typeface="Arial" panose="020B0604020202020204" pitchFamily="34" charset="0"/>
                          <a:cs typeface="Arial" panose="020B0604020202020204" pitchFamily="34" charset="0"/>
                        </a:rPr>
                        <a:t>ariannu</a:t>
                      </a:r>
                      <a:r>
                        <a:rPr lang="en-GB" sz="2600" dirty="0">
                          <a:solidFill>
                            <a:schemeClr val="tx1"/>
                          </a:solidFill>
                          <a:latin typeface="Arial" panose="020B0604020202020204" pitchFamily="34" charset="0"/>
                          <a:cs typeface="Arial" panose="020B0604020202020204" pitchFamily="34" charset="0"/>
                        </a:rPr>
                        <a:t> briodol</a:t>
                      </a:r>
                    </a:p>
                    <a:p>
                      <a:pPr algn="ctr"/>
                      <a:endParaRPr lang="en-GB" sz="2600" dirty="0">
                        <a:solidFill>
                          <a:schemeClr val="tx1"/>
                        </a:solidFill>
                        <a:latin typeface="Arial" panose="020B0604020202020204" pitchFamily="34" charset="0"/>
                        <a:cs typeface="Arial" panose="020B0604020202020204" pitchFamily="34" charset="0"/>
                      </a:endParaRPr>
                    </a:p>
                    <a:p>
                      <a:pPr algn="ctr"/>
                      <a:r>
                        <a:rPr lang="en-GB" sz="2600" dirty="0">
                          <a:solidFill>
                            <a:schemeClr val="tx1"/>
                          </a:solidFill>
                          <a:latin typeface="Arial" panose="020B0604020202020204" pitchFamily="34" charset="0"/>
                          <a:cs typeface="Arial" panose="020B0604020202020204" pitchFamily="34" charset="0"/>
                        </a:rPr>
                        <a:t>Hyblygrwydd</a:t>
                      </a:r>
                    </a:p>
                    <a:p>
                      <a:pPr algn="ctr"/>
                      <a:endParaRPr lang="en-GB" sz="2600" dirty="0">
                        <a:solidFill>
                          <a:schemeClr val="tx1"/>
                        </a:solidFill>
                        <a:latin typeface="Arial" panose="020B0604020202020204" pitchFamily="34" charset="0"/>
                        <a:cs typeface="Arial" panose="020B0604020202020204" pitchFamily="34" charset="0"/>
                      </a:endParaRPr>
                    </a:p>
                    <a:p>
                      <a:pPr algn="ctr"/>
                      <a:endParaRPr lang="en-GB" sz="2600" dirty="0">
                        <a:solidFill>
                          <a:schemeClr val="tx1"/>
                        </a:solidFill>
                        <a:latin typeface="Arial" panose="020B0604020202020204" pitchFamily="34" charset="0"/>
                        <a:cs typeface="Arial" panose="020B0604020202020204" pitchFamily="34" charset="0"/>
                      </a:endParaRPr>
                    </a:p>
                    <a:p>
                      <a:pPr marL="0" indent="0" algn="just">
                        <a:buFont typeface="Arial" panose="020B0604020202020204" pitchFamily="34" charset="0"/>
                        <a:buNone/>
                      </a:pP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
</a:t>
                      </a:r>
                    </a:p>
                    <a:p>
                      <a:pPr algn="just"/>
                      <a:endParaRPr lang="en-GB" sz="2000" dirty="0">
                        <a:latin typeface="Arial" panose="020B0604020202020204" pitchFamily="34" charset="0"/>
                        <a:cs typeface="Arial" panose="020B0604020202020204" pitchFamily="34" charset="0"/>
                      </a:endParaRPr>
                    </a:p>
                    <a:p>
                      <a:pPr algn="just"/>
                      <a:endParaRPr lang="en-GB"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60266868"/>
                  </a:ext>
                </a:extLst>
              </a:tr>
            </a:tbl>
          </a:graphicData>
        </a:graphic>
      </p:graphicFrame>
    </p:spTree>
    <p:extLst>
      <p:ext uri="{BB962C8B-B14F-4D97-AF65-F5344CB8AC3E}">
        <p14:creationId xmlns:p14="http://schemas.microsoft.com/office/powerpoint/2010/main" val="1513119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3A2797C-767B-17F2-7CB2-0DEA3FA40BC3}"/>
              </a:ext>
            </a:extLst>
          </p:cNvPr>
          <p:cNvSpPr>
            <a:spLocks noGrp="1"/>
          </p:cNvSpPr>
          <p:nvPr>
            <p:ph type="sldNum" sz="quarter" idx="12"/>
          </p:nvPr>
        </p:nvSpPr>
        <p:spPr/>
        <p:txBody>
          <a:bodyPr/>
          <a:lstStyle/>
          <a:p>
            <a:fld id="{EAAF0CEA-B6E4-4B36-997F-98A93A01189D}" type="slidenum">
              <a:rPr lang="en-GB" smtClean="0"/>
              <a:pPr/>
              <a:t>9</a:t>
            </a:fld>
            <a:endParaRPr lang="en-GB" dirty="0"/>
          </a:p>
        </p:txBody>
      </p:sp>
      <p:graphicFrame>
        <p:nvGraphicFramePr>
          <p:cNvPr id="5" name="Table 5">
            <a:extLst>
              <a:ext uri="{FF2B5EF4-FFF2-40B4-BE49-F238E27FC236}">
                <a16:creationId xmlns:a16="http://schemas.microsoft.com/office/drawing/2014/main" id="{A5075B53-C899-4B86-3071-7439120F9E84}"/>
              </a:ext>
            </a:extLst>
          </p:cNvPr>
          <p:cNvGraphicFramePr>
            <a:graphicFrameLocks noGrp="1"/>
          </p:cNvGraphicFramePr>
          <p:nvPr>
            <p:extLst>
              <p:ext uri="{D42A27DB-BD31-4B8C-83A1-F6EECF244321}">
                <p14:modId xmlns:p14="http://schemas.microsoft.com/office/powerpoint/2010/main" val="3170976242"/>
              </p:ext>
            </p:extLst>
          </p:nvPr>
        </p:nvGraphicFramePr>
        <p:xfrm>
          <a:off x="348793" y="136526"/>
          <a:ext cx="9870030" cy="9120454"/>
        </p:xfrm>
        <a:graphic>
          <a:graphicData uri="http://schemas.openxmlformats.org/drawingml/2006/table">
            <a:tbl>
              <a:tblPr firstRow="1" bandRow="1">
                <a:tableStyleId>{5C22544A-7EE6-4342-B048-85BDC9FD1C3A}</a:tableStyleId>
              </a:tblPr>
              <a:tblGrid>
                <a:gridCol w="4884535">
                  <a:extLst>
                    <a:ext uri="{9D8B030D-6E8A-4147-A177-3AD203B41FA5}">
                      <a16:colId xmlns:a16="http://schemas.microsoft.com/office/drawing/2014/main" val="2947318790"/>
                    </a:ext>
                  </a:extLst>
                </a:gridCol>
                <a:gridCol w="208280">
                  <a:extLst>
                    <a:ext uri="{9D8B030D-6E8A-4147-A177-3AD203B41FA5}">
                      <a16:colId xmlns:a16="http://schemas.microsoft.com/office/drawing/2014/main" val="3828485163"/>
                    </a:ext>
                  </a:extLst>
                </a:gridCol>
                <a:gridCol w="4777215">
                  <a:extLst>
                    <a:ext uri="{9D8B030D-6E8A-4147-A177-3AD203B41FA5}">
                      <a16:colId xmlns:a16="http://schemas.microsoft.com/office/drawing/2014/main" val="1248033632"/>
                    </a:ext>
                  </a:extLst>
                </a:gridCol>
              </a:tblGrid>
              <a:tr h="1952977">
                <a:tc>
                  <a:txBody>
                    <a:bodyPr/>
                    <a:lstStyle/>
                    <a:p>
                      <a:pPr algn="ct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Themes which run through the Principles </a:t>
                      </a:r>
                    </a:p>
                    <a:p>
                      <a:pPr algn="ctr"/>
                      <a:endParaRPr lang="en-GB" sz="2800" dirty="0">
                        <a:solidFill>
                          <a:schemeClr val="bg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GB" sz="28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br>
                        <a:rPr lang="cy-GB" sz="2800" b="1" kern="1200" dirty="0">
                          <a:solidFill>
                            <a:schemeClr val="tx1"/>
                          </a:solidFill>
                          <a:effectLst/>
                          <a:latin typeface="Arial" panose="020B0604020202020204" pitchFamily="34" charset="0"/>
                          <a:ea typeface="+mn-ea"/>
                          <a:cs typeface="Arial" panose="020B0604020202020204" pitchFamily="34" charset="0"/>
                        </a:rPr>
                      </a:br>
                      <a:r>
                        <a:rPr lang="cy-GB" sz="2800" b="1" kern="1200" dirty="0">
                          <a:solidFill>
                            <a:schemeClr val="tx1"/>
                          </a:solidFill>
                          <a:effectLst/>
                          <a:latin typeface="Arial" panose="020B0604020202020204" pitchFamily="34" charset="0"/>
                          <a:ea typeface="+mn-ea"/>
                          <a:cs typeface="Arial" panose="020B0604020202020204" pitchFamily="34" charset="0"/>
                        </a:rPr>
                        <a:t>Themâu sy'n rhedeg drwy'r Egwyddorion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06552371"/>
                  </a:ext>
                </a:extLst>
              </a:tr>
              <a:tr h="7167477">
                <a:tc>
                  <a:txBody>
                    <a:bodyPr/>
                    <a:lstStyle/>
                    <a:p>
                      <a:pPr algn="ctr"/>
                      <a:r>
                        <a:rPr lang="en-GB" sz="2400" dirty="0">
                          <a:solidFill>
                            <a:schemeClr val="bg1"/>
                          </a:solidFill>
                          <a:latin typeface="Arial" panose="020B0604020202020204" pitchFamily="34" charset="0"/>
                          <a:cs typeface="Arial" panose="020B0604020202020204" pitchFamily="34" charset="0"/>
                        </a:rPr>
                        <a:t>Recognition of Independence</a:t>
                      </a:r>
                    </a:p>
                    <a:p>
                      <a:pPr algn="ctr"/>
                      <a:endParaRPr lang="en-GB" sz="2400" dirty="0">
                        <a:solidFill>
                          <a:schemeClr val="bg1"/>
                        </a:solidFill>
                        <a:latin typeface="Arial" panose="020B0604020202020204" pitchFamily="34" charset="0"/>
                        <a:cs typeface="Arial" panose="020B0604020202020204" pitchFamily="34" charset="0"/>
                      </a:endParaRPr>
                    </a:p>
                    <a:p>
                      <a:pPr algn="ctr"/>
                      <a:r>
                        <a:rPr lang="en-GB" sz="2400" dirty="0">
                          <a:solidFill>
                            <a:schemeClr val="bg1"/>
                          </a:solidFill>
                          <a:latin typeface="Arial" panose="020B0604020202020204" pitchFamily="34" charset="0"/>
                          <a:cs typeface="Arial" panose="020B0604020202020204" pitchFamily="34" charset="0"/>
                        </a:rPr>
                        <a:t>Transparency</a:t>
                      </a:r>
                    </a:p>
                    <a:p>
                      <a:pPr algn="ctr"/>
                      <a:endParaRPr lang="en-GB" sz="2400" dirty="0">
                        <a:solidFill>
                          <a:schemeClr val="bg1"/>
                        </a:solidFill>
                        <a:latin typeface="Arial" panose="020B0604020202020204" pitchFamily="34" charset="0"/>
                        <a:cs typeface="Arial" panose="020B0604020202020204" pitchFamily="34" charset="0"/>
                      </a:endParaRPr>
                    </a:p>
                    <a:p>
                      <a:pPr algn="ctr"/>
                      <a:r>
                        <a:rPr lang="en-GB" sz="2400" dirty="0">
                          <a:solidFill>
                            <a:schemeClr val="bg1"/>
                          </a:solidFill>
                          <a:latin typeface="Arial" panose="020B0604020202020204" pitchFamily="34" charset="0"/>
                          <a:cs typeface="Arial" panose="020B0604020202020204" pitchFamily="34" charset="0"/>
                        </a:rPr>
                        <a:t>Trust</a:t>
                      </a:r>
                    </a:p>
                    <a:p>
                      <a:pPr algn="ctr"/>
                      <a:endParaRPr lang="en-GB" sz="2400" dirty="0">
                        <a:solidFill>
                          <a:schemeClr val="bg1"/>
                        </a:solidFill>
                        <a:latin typeface="Arial" panose="020B0604020202020204" pitchFamily="34" charset="0"/>
                        <a:cs typeface="Arial" panose="020B0604020202020204" pitchFamily="34" charset="0"/>
                      </a:endParaRPr>
                    </a:p>
                    <a:p>
                      <a:pPr algn="ctr"/>
                      <a:r>
                        <a:rPr lang="en-GB" sz="2400" dirty="0">
                          <a:solidFill>
                            <a:schemeClr val="bg1"/>
                          </a:solidFill>
                          <a:latin typeface="Arial" panose="020B0604020202020204" pitchFamily="34" charset="0"/>
                          <a:cs typeface="Arial" panose="020B0604020202020204" pitchFamily="34" charset="0"/>
                        </a:rPr>
                        <a:t>Appropriate Language</a:t>
                      </a:r>
                    </a:p>
                    <a:p>
                      <a:pPr algn="ctr"/>
                      <a:endParaRPr lang="en-GB" sz="2400" dirty="0">
                        <a:solidFill>
                          <a:schemeClr val="bg1"/>
                        </a:solidFill>
                        <a:latin typeface="Arial" panose="020B0604020202020204" pitchFamily="34" charset="0"/>
                        <a:cs typeface="Arial" panose="020B0604020202020204" pitchFamily="34" charset="0"/>
                      </a:endParaRPr>
                    </a:p>
                    <a:p>
                      <a:pPr algn="ctr"/>
                      <a:r>
                        <a:rPr lang="en-GB" sz="2400" dirty="0">
                          <a:solidFill>
                            <a:schemeClr val="bg1"/>
                          </a:solidFill>
                          <a:latin typeface="Arial" panose="020B0604020202020204" pitchFamily="34" charset="0"/>
                          <a:cs typeface="Arial" panose="020B0604020202020204" pitchFamily="34" charset="0"/>
                        </a:rPr>
                        <a:t>Capacity to Engage</a:t>
                      </a:r>
                    </a:p>
                    <a:p>
                      <a:pPr algn="ctr"/>
                      <a:endParaRPr lang="en-GB" sz="2400" dirty="0">
                        <a:solidFill>
                          <a:schemeClr val="bg1"/>
                        </a:solidFill>
                        <a:latin typeface="Arial" panose="020B0604020202020204" pitchFamily="34" charset="0"/>
                        <a:cs typeface="Arial" panose="020B0604020202020204" pitchFamily="34" charset="0"/>
                      </a:endParaRPr>
                    </a:p>
                    <a:p>
                      <a:pPr algn="ctr"/>
                      <a:r>
                        <a:rPr lang="en-GB" sz="2400" dirty="0">
                          <a:solidFill>
                            <a:schemeClr val="bg1"/>
                          </a:solidFill>
                          <a:latin typeface="Arial" panose="020B0604020202020204" pitchFamily="34" charset="0"/>
                          <a:cs typeface="Arial" panose="020B0604020202020204" pitchFamily="34" charset="0"/>
                        </a:rPr>
                        <a:t>Safety </a:t>
                      </a:r>
                    </a:p>
                    <a:p>
                      <a:pPr algn="just"/>
                      <a:endParaRPr lang="en-GB"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just"/>
                      <a:endParaRPr lang="en-GB"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GB" sz="2400" dirty="0" err="1">
                          <a:latin typeface="Arial" panose="020B0604020202020204" pitchFamily="34" charset="0"/>
                          <a:cs typeface="Arial" panose="020B0604020202020204" pitchFamily="34" charset="0"/>
                        </a:rPr>
                        <a:t>Cydnabyddiaeth</a:t>
                      </a:r>
                      <a:r>
                        <a:rPr lang="en-GB" sz="2400" dirty="0">
                          <a:latin typeface="Arial" panose="020B0604020202020204" pitchFamily="34" charset="0"/>
                          <a:cs typeface="Arial" panose="020B0604020202020204" pitchFamily="34" charset="0"/>
                        </a:rPr>
                        <a:t> o Annibyniaeth</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Tryloywder</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Ymddiriedolaeth</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Iaith Addas</a:t>
                      </a:r>
                    </a:p>
                    <a:p>
                      <a:pPr algn="ctr"/>
                      <a:endParaRPr lang="en-GB" sz="2400" dirty="0">
                        <a:latin typeface="Arial" panose="020B0604020202020204" pitchFamily="34" charset="0"/>
                        <a:cs typeface="Arial" panose="020B0604020202020204" pitchFamily="34" charset="0"/>
                      </a:endParaRPr>
                    </a:p>
                    <a:p>
                      <a:pPr algn="ctr"/>
                      <a:r>
                        <a:rPr lang="en-GB" sz="2400" dirty="0" err="1">
                          <a:latin typeface="Arial" panose="020B0604020202020204" pitchFamily="34" charset="0"/>
                          <a:cs typeface="Arial" panose="020B0604020202020204" pitchFamily="34" charset="0"/>
                        </a:rPr>
                        <a:t>Capasiti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a:t>
                      </a:r>
                      <a:r>
                        <a:rPr lang="en-GB" sz="2400" dirty="0">
                          <a:latin typeface="Arial" panose="020B0604020202020204" pitchFamily="34" charset="0"/>
                          <a:cs typeface="Arial" panose="020B0604020202020204" pitchFamily="34" charset="0"/>
                        </a:rPr>
                        <a:t> Ymgysylltu</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Diogelwch</a:t>
                      </a:r>
                    </a:p>
                    <a:p>
                      <a:pPr algn="ctr"/>
                      <a:endParaRPr lang="en-GB" sz="2400" dirty="0">
                        <a:latin typeface="Arial" panose="020B0604020202020204" pitchFamily="34" charset="0"/>
                        <a:cs typeface="Arial" panose="020B0604020202020204" pitchFamily="34" charset="0"/>
                      </a:endParaRPr>
                    </a:p>
                    <a:p>
                      <a:pPr marL="0" indent="0" algn="ctr">
                        <a:buFont typeface="Arial" panose="020B0604020202020204" pitchFamily="34" charset="0"/>
                        <a:buNone/>
                      </a:pP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
</a:t>
                      </a:r>
                    </a:p>
                    <a:p>
                      <a:pPr algn="ctr"/>
                      <a:endParaRPr lang="en-GB" sz="2400" dirty="0">
                        <a:latin typeface="Arial" panose="020B0604020202020204" pitchFamily="34" charset="0"/>
                        <a:cs typeface="Arial" panose="020B0604020202020204" pitchFamily="34" charset="0"/>
                      </a:endParaRPr>
                    </a:p>
                    <a:p>
                      <a:pPr algn="just"/>
                      <a:endParaRPr lang="en-GB"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60266868"/>
                  </a:ext>
                </a:extLst>
              </a:tr>
            </a:tbl>
          </a:graphicData>
        </a:graphic>
      </p:graphicFrame>
    </p:spTree>
    <p:extLst>
      <p:ext uri="{BB962C8B-B14F-4D97-AF65-F5344CB8AC3E}">
        <p14:creationId xmlns:p14="http://schemas.microsoft.com/office/powerpoint/2010/main" val="11659501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6.xml.rels>&#65279;<?xml version="1.0" encoding="utf-8"?><Relationships xmlns="http://schemas.openxmlformats.org/package/2006/relationships"><Relationship Type="http://schemas.openxmlformats.org/officeDocument/2006/relationships/customXmlProps" Target="/customXML/itemProps6.xml" Id="Rd3c4172d526e4b2384ade4b889302c76" /></Relationships>
</file>

<file path=customXML/item6.xml><?xml version="1.0" encoding="utf-8"?>
<metadata xmlns="http://www.objective.com/ecm/document/metadata/FF3C5B18883D4E21973B57C2EEED7FD1" version="1.0.0">
  <systemFields>
    <field name="Objective-Id">
      <value order="0">A44846466</value>
    </field>
    <field name="Objective-Title">
      <value order="0">F&amp;C Presentation Slides - Draft V1 - English &amp; Cymraeg</value>
    </field>
    <field name="Objective-Description">
      <value order="0"/>
    </field>
    <field name="Objective-CreationStamp">
      <value order="0">2023-04-11T14:16:55Z</value>
    </field>
    <field name="Objective-IsApproved">
      <value order="0">false</value>
    </field>
    <field name="Objective-IsPublished">
      <value order="0">true</value>
    </field>
    <field name="Objective-DatePublished">
      <value order="0">2023-04-24T12:28:50Z</value>
    </field>
    <field name="Objective-ModificationStamp">
      <value order="0">2023-04-24T12:28:50Z</value>
    </field>
    <field name="Objective-Owner">
      <value order="0">Yearsley, Janine (ESJWL - Communities &amp; Tackling Poverty)</value>
    </field>
    <field name="Objective-Path">
      <value order="0">Objective Global Folder:#Business File Plan:WG Organisational Groups:NEW - Post April 2022 - Education, Social Justice &amp; Welsh Language:Communities &amp; Tackling Poverty:Education, Social Justice &amp; Welsh Language (ESJWL) - Communities &amp; Tackling Poverty - Cohesive Communities Division:1 - Save:CTP - Cohesive Communities Division - Third Sector Policy and Support:Third Sector Policy and Support:Support Workstream:Third Sector Policy &amp; Support - Funding &amp; Compliance Sub-Committee - 2022-2025:Code of Practice Review</value>
    </field>
    <field name="Objective-Parent">
      <value order="0">Code of Practice Review</value>
    </field>
    <field name="Objective-State">
      <value order="0">Published</value>
    </field>
    <field name="Objective-VersionId">
      <value order="0">vA85521007</value>
    </field>
    <field name="Objective-Version">
      <value order="0">12.0</value>
    </field>
    <field name="Objective-VersionNumber">
      <value order="0">13</value>
    </field>
    <field name="Objective-VersionComment">
      <value order="0"/>
    </field>
    <field name="Objective-FileNumber">
      <value order="0">qA1608824</value>
    </field>
    <field name="Objective-Classification">
      <value order="0">Official</value>
    </field>
    <field name="Objective-Caveats">
      <value order="0"/>
    </field>
  </systemFields>
  <catalogues>
    <catalogue name="Document Type Catalogue" type="type" ori="id:cA14">
      <field name="Objective-Date Acquired">
        <value order="0">2023-04-10T23:00:00Z</value>
      </field>
      <field name="Objective-Official Translation">
        <value order="0"/>
      </field>
      <field name="Objective-Connect Creator">
        <value order="0"/>
      </field>
    </catalogue>
  </catalogues>
</metadata>
</file>

<file path=customXML/itemProps6.xml><?xml version="1.0" encoding="utf-8"?>
<ds:datastoreItem xmlns:ds="http://schemas.openxmlformats.org/officeDocument/2006/customXml" ds:itemID="{5745109E-2DDF-40CB-AC2B-FF9B10C90820}">
  <ds:schemaRefs>
    <ds:schemaRef ds:uri="http://www.objective.com/ecm/document/metadata/FF3C5B18883D4E21973B57C2EEED7FD1"/>
  </ds:schemaRefs>
</ds:datastoreItem>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lternateThumbnailUrl xmlns="http://schemas.microsoft.com/sharepoint/v3">
      <Url xsi:nil="true"/>
      <Description xsi:nil="true"/>
    </AlternateThumbnailUrl>
    <ImageCreateDate xmlns="http://schemas.microsoft.com/sharepoint/v3" xsi:nil="true"/>
    <Description xmlns="http://schemas.microsoft.com/sharepoint/v3" xsi:nil="true"/>
  </documentManagement>
</p:properties>
</file>

<file path=customXml/item4.xml><?xml version="1.0" encoding="utf-8"?>
<ct:contentTypeSchema xmlns:ct="http://schemas.microsoft.com/office/2006/metadata/contentType" xmlns:ma="http://schemas.microsoft.com/office/2006/metadata/properties/metaAttributes" ct:_="" ma:_="" ma:contentTypeName="Picture" ma:contentTypeID="0x01010200C4780F14B23F9D4EB10C76CCDD763BA1" ma:contentTypeVersion="10" ma:contentTypeDescription="Upload an image or a photograph." ma:contentTypeScope="" ma:versionID="b0cd6937aef20a0f8128e9a5c0c863ad">
  <xsd:schema xmlns:xsd="http://www.w3.org/2001/XMLSchema" xmlns:xs="http://www.w3.org/2001/XMLSchema" xmlns:p="http://schemas.microsoft.com/office/2006/metadata/properties" xmlns:ns1="http://schemas.microsoft.com/sharepoint/v3" xmlns:ns2="ba82f89e-a2ce-4987-8cb0-5d6246218c12" targetNamespace="http://schemas.microsoft.com/office/2006/metadata/properties" ma:root="true" ma:fieldsID="71675f1ff7a9f557434e3303984c6602" ns1:_="" ns2:_="">
    <xsd:import namespace="http://schemas.microsoft.com/sharepoint/v3"/>
    <xsd:import namespace="ba82f89e-a2ce-4987-8cb0-5d6246218c12"/>
    <xsd:element name="properties">
      <xsd:complexType>
        <xsd:sequence>
          <xsd:element name="documentManagement">
            <xsd:complexType>
              <xsd:all>
                <xsd:element ref="ns1:ImageWidth" minOccurs="0"/>
                <xsd:element ref="ns1:ImageHeight" minOccurs="0"/>
                <xsd:element ref="ns1:ImageCreateDate" minOccurs="0"/>
                <xsd:element ref="ns1:Description" minOccurs="0"/>
                <xsd:element ref="ns1:ThumbnailExists" minOccurs="0"/>
                <xsd:element ref="ns1:PreviewExists" minOccurs="0"/>
                <xsd:element ref="ns1:AlternateThumbnailUrl" minOccurs="0"/>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geWidth" ma:index="11" nillable="true" ma:displayName="Picture Width" ma:internalName="ImageWidth" ma:readOnly="true">
      <xsd:simpleType>
        <xsd:restriction base="dms:Unknown"/>
      </xsd:simpleType>
    </xsd:element>
    <xsd:element name="ImageHeight" ma:index="12" nillable="true" ma:displayName="Picture Height" ma:internalName="ImageHeight" ma:readOnly="true">
      <xsd:simpleType>
        <xsd:restriction base="dms:Unknown"/>
      </xsd:simpleType>
    </xsd:element>
    <xsd:element name="ImageCreateDate" ma:index="13" nillable="true" ma:displayName="Date Picture Taken" ma:format="DateTime" ma:hidden="true" ma:internalName="ImageCreateDate">
      <xsd:simpleType>
        <xsd:restriction base="dms:DateTime"/>
      </xsd:simpleType>
    </xsd:element>
    <xsd:element name="Description" ma:index="14" nillable="true" ma:displayName="Description" ma:description="Used as alternative text for the picture." ma:hidden="true" ma:internalName="Description">
      <xsd:simpleType>
        <xsd:restriction base="dms:Note">
          <xsd:maxLength value="255"/>
        </xsd:restriction>
      </xsd:simpleType>
    </xsd:element>
    <xsd:element name="ThumbnailExists" ma:index="23" nillable="true" ma:displayName="Thumbnail Exists" ma:default="FALSE" ma:hidden="true" ma:internalName="ThumbnailExists" ma:readOnly="true">
      <xsd:simpleType>
        <xsd:restriction base="dms:Boolean"/>
      </xsd:simpleType>
    </xsd:element>
    <xsd:element name="PreviewExists" ma:index="24" nillable="true" ma:displayName="Preview Exists" ma:default="FALSE" ma:hidden="true" ma:internalName="PreviewExists" ma:readOnly="true">
      <xsd:simpleType>
        <xsd:restriction base="dms:Boolean"/>
      </xsd:simpleType>
    </xsd:element>
    <xsd:element name="AlternateThumbnailUrl" ma:index="25" nillable="true" ma:displayName="Preview Image URL" ma:format="Image" ma:hidden="true" ma:internalName="AlternateThumbnail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a82f89e-a2ce-4987-8cb0-5d6246218c12" elementFormDefault="qualified">
    <xsd:import namespace="http://schemas.microsoft.com/office/2006/documentManagement/types"/>
    <xsd:import namespace="http://schemas.microsoft.com/office/infopath/2007/PartnerControls"/>
    <xsd:element name="MediaServiceMetadata" ma:index="26" nillable="true" ma:displayName="MediaServiceMetadata" ma:hidden="true" ma:internalName="MediaServiceMetadata" ma:readOnly="true">
      <xsd:simpleType>
        <xsd:restriction base="dms:Note"/>
      </xsd:simpleType>
    </xsd:element>
    <xsd:element name="MediaServiceFastMetadata" ma:index="27" nillable="true" ma:displayName="MediaServiceFastMetadata" ma:hidden="true" ma:internalName="MediaServiceFastMetadata" ma:readOnly="true">
      <xsd:simpleType>
        <xsd:restriction base="dms:Note"/>
      </xsd:simpleType>
    </xsd:element>
    <xsd:element name="MediaServiceAutoTags" ma:index="28" nillable="true" ma:displayName="Tags" ma:internalName="MediaServiceAutoTags" ma:readOnly="true">
      <xsd:simpleType>
        <xsd:restriction base="dms:Text"/>
      </xsd:simpleType>
    </xsd:element>
    <xsd:element name="MediaServiceOCR" ma:index="29" nillable="true" ma:displayName="Extracted Text" ma:internalName="MediaServiceOCR"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AutoKeyPoints" ma:index="32" nillable="true" ma:displayName="MediaServiceAutoKeyPoints" ma:hidden="true" ma:internalName="MediaServiceAutoKeyPoints" ma:readOnly="true">
      <xsd:simpleType>
        <xsd:restriction base="dms:Note"/>
      </xsd:simpleType>
    </xsd:element>
    <xsd:element name="MediaServiceKeyPoints" ma:index="33" nillable="true" ma:displayName="KeyPoints" ma:internalName="MediaServiceKeyPoints" ma:readOnly="true">
      <xsd:simpleType>
        <xsd:restriction base="dms:Note">
          <xsd:maxLength value="255"/>
        </xsd:restriction>
      </xsd:simpleType>
    </xsd:element>
    <xsd:element name="MediaServiceDateTaken" ma:index="34" nillable="true" ma:displayName="MediaServiceDateTaken" ma:hidden="true" ma:internalName="MediaServiceDateTaken" ma:readOnly="true">
      <xsd:simpleType>
        <xsd:restriction base="dms:Text"/>
      </xsd:simpleType>
    </xsd:element>
    <xsd:element name="MediaLengthInSeconds" ma:index="3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8" ma:displayName="Title"/>
        <xsd:element ref="dc:subject" minOccurs="0" maxOccurs="1"/>
        <xsd:element ref="dc:description" minOccurs="0" maxOccurs="1"/>
        <xsd:element name="keywords" minOccurs="0" maxOccurs="1" type="xsd:string" ma:index="2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CB9400-F5D5-41FC-AA9A-B0F17EFF388A}">
  <ds:schemaRefs>
    <ds:schemaRef ds:uri="http://schemas.microsoft.com/sharepoint/v3/contenttype/forms"/>
  </ds:schemaRefs>
</ds:datastoreItem>
</file>

<file path=customXml/itemProps3.xml><?xml version="1.0" encoding="utf-8"?>
<ds:datastoreItem xmlns:ds="http://schemas.openxmlformats.org/officeDocument/2006/customXml" ds:itemID="{20817C2F-345E-49CB-A7C1-E029ED46D097}">
  <ds:schemaRefs>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schemas.microsoft.com/sharepoint/v3"/>
    <ds:schemaRef ds:uri="http://schemas.microsoft.com/office/infopath/2007/PartnerControls"/>
    <ds:schemaRef ds:uri="ba82f89e-a2ce-4987-8cb0-5d6246218c12"/>
    <ds:schemaRef ds:uri="http://www.w3.org/XML/1998/namespace"/>
    <ds:schemaRef ds:uri="http://purl.org/dc/terms/"/>
    <ds:schemaRef ds:uri="http://purl.org/dc/elements/1.1/"/>
  </ds:schemaRefs>
</ds:datastoreItem>
</file>

<file path=customXml/itemProps4.xml><?xml version="1.0" encoding="utf-8"?>
<ds:datastoreItem xmlns:ds="http://schemas.openxmlformats.org/officeDocument/2006/customXml" ds:itemID="{356B696F-22A7-4765-8412-25A5208654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a82f89e-a2ce-4987-8cb0-5d6246218c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2089</TotalTime>
  <Words>2827</Words>
  <Application>Microsoft Office PowerPoint</Application>
  <PresentationFormat>Widescreen</PresentationFormat>
  <Paragraphs>298</Paragraphs>
  <Slides>21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Roboto</vt:lpstr>
      <vt:lpstr>Segoe UI Web (West European)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Please provide any feedback to:  Rhowch unrhyw adborth i:   thirdsectorqueries@gov.uk  Thank You / Diolch</vt:lpstr>
    </vt:vector>
  </TitlesOfParts>
  <Company>Welsh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O'Leary, Paul (OFM - Communications)</dc:creator>
  <cp:lastModifiedBy>Yearsley, Janine (ESJWL - Communities &amp; Tackling Poverty)</cp:lastModifiedBy>
  <cp:revision>54</cp:revision>
  <cp:lastPrinted>2023-03-14T10:25:23Z</cp:lastPrinted>
  <dcterms:created xsi:type="dcterms:W3CDTF">2021-10-01T09:00:13Z</dcterms:created>
  <dcterms:modified xsi:type="dcterms:W3CDTF">2023-04-21T12:48:29Z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0x01010200C4780F14B23F9D4EB10C76CCDD763BA1</vt:lpwstr>
  </property>
  <property fmtid="{D5CDD505-2E9C-101B-9397-08002B2CF9AE}" pid="3" name="Objective-Id">
    <vt:lpwstr>A44846466</vt:lpwstr>
  </property>
  <property fmtid="{D5CDD505-2E9C-101B-9397-08002B2CF9AE}" pid="4" name="Objective-Title">
    <vt:lpwstr>F&amp;C Presentation Slides - Draft V1 - English &amp; Cymraeg</vt:lpwstr>
  </property>
  <property fmtid="{D5CDD505-2E9C-101B-9397-08002B2CF9AE}" pid="5" name="Objective-Description">
    <vt:lpwstr/>
  </property>
  <property fmtid="{D5CDD505-2E9C-101B-9397-08002B2CF9AE}" pid="6" name="Objective-CreationStamp">
    <vt:filetime>2023-04-11T14:17:04Z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2023-04-24T12:28:50Z</vt:filetime>
  </property>
  <property fmtid="{D5CDD505-2E9C-101B-9397-08002B2CF9AE}" pid="10" name="Objective-ModificationStamp">
    <vt:filetime>2023-04-24T12:28:50Z</vt:filetime>
  </property>
  <property fmtid="{D5CDD505-2E9C-101B-9397-08002B2CF9AE}" pid="11" name="Objective-Owner">
    <vt:lpwstr>Yearsley, Janine (ESJWL - Communities &amp; Tackling Poverty)</vt:lpwstr>
  </property>
  <property fmtid="{D5CDD505-2E9C-101B-9397-08002B2CF9AE}" pid="12" name="Objective-Path">
    <vt:lpwstr>Objective Global Folder:#Business File Plan:WG Organisational Groups:NEW - Post April 2022 - Education, Social Justice &amp; Welsh Language:Communities &amp; Tackling Poverty:Education, Social Justice &amp; Welsh Language (ESJWL) - Communities &amp; Tackling Poverty - Cohesive Communities Division:1 - Save:CTP - Cohesive Communities Division - Third Sector Policy and Support:Third Sector Policy and Support:Support Workstream:Third Sector Policy &amp; Support - Funding &amp; Compliance Sub-Committee - 2022-2025:Code of Practice Review:</vt:lpwstr>
  </property>
  <property fmtid="{D5CDD505-2E9C-101B-9397-08002B2CF9AE}" pid="13" name="Objective-Parent">
    <vt:lpwstr>Code of Practice Review</vt:lpwstr>
  </property>
  <property fmtid="{D5CDD505-2E9C-101B-9397-08002B2CF9AE}" pid="14" name="Objective-State">
    <vt:lpwstr>Published</vt:lpwstr>
  </property>
  <property fmtid="{D5CDD505-2E9C-101B-9397-08002B2CF9AE}" pid="15" name="Objective-VersionId">
    <vt:lpwstr>vA85521007</vt:lpwstr>
  </property>
  <property fmtid="{D5CDD505-2E9C-101B-9397-08002B2CF9AE}" pid="16" name="Objective-Version">
    <vt:lpwstr>12.0</vt:lpwstr>
  </property>
  <property fmtid="{D5CDD505-2E9C-101B-9397-08002B2CF9AE}" pid="17" name="Objective-VersionNumber">
    <vt:r8>13</vt:r8>
  </property>
  <property fmtid="{D5CDD505-2E9C-101B-9397-08002B2CF9AE}" pid="18" name="Objective-VersionComment">
    <vt:lpwstr/>
  </property>
  <property fmtid="{D5CDD505-2E9C-101B-9397-08002B2CF9AE}" pid="19" name="Objective-FileNumber">
    <vt:lpwstr/>
  </property>
  <property fmtid="{D5CDD505-2E9C-101B-9397-08002B2CF9AE}" pid="20" name="Objective-Classification">
    <vt:lpwstr>[Inherited - Official]</vt:lpwstr>
  </property>
  <property fmtid="{D5CDD505-2E9C-101B-9397-08002B2CF9AE}" pid="21" name="Objective-Caveats">
    <vt:lpwstr/>
  </property>
  <property fmtid="{D5CDD505-2E9C-101B-9397-08002B2CF9AE}" pid="22" name="Objective-Date Acquired">
    <vt:filetime>2023-04-10T23:00:00Z</vt:filetime>
  </property>
  <property fmtid="{D5CDD505-2E9C-101B-9397-08002B2CF9AE}" pid="23" name="Objective-Official Translation">
    <vt:lpwstr/>
  </property>
  <property fmtid="{D5CDD505-2E9C-101B-9397-08002B2CF9AE}" pid="24" name="Objective-Connect Creator">
    <vt:lpwstr/>
  </property>
  <property fmtid="{D5CDD505-2E9C-101B-9397-08002B2CF9AE}" pid="25" name="Objective-Comment">
    <vt:lpwstr/>
  </property>
</Properties>
</file>