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4"/>
  </p:notesMasterIdLst>
  <p:handoutMasterIdLst>
    <p:handoutMasterId r:id="rId25"/>
  </p:handoutMasterIdLst>
  <p:sldIdLst>
    <p:sldId id="265" r:id="rId6"/>
    <p:sldId id="256" r:id="rId7"/>
    <p:sldId id="271" r:id="rId8"/>
    <p:sldId id="266" r:id="rId9"/>
    <p:sldId id="267" r:id="rId10"/>
    <p:sldId id="268" r:id="rId11"/>
    <p:sldId id="270" r:id="rId12"/>
    <p:sldId id="272" r:id="rId13"/>
    <p:sldId id="273" r:id="rId14"/>
    <p:sldId id="258" r:id="rId15"/>
    <p:sldId id="264" r:id="rId16"/>
    <p:sldId id="260" r:id="rId17"/>
    <p:sldId id="262" r:id="rId18"/>
    <p:sldId id="261" r:id="rId19"/>
    <p:sldId id="263" r:id="rId20"/>
    <p:sldId id="269" r:id="rId21"/>
    <p:sldId id="274" r:id="rId22"/>
    <p:sldId id="275" r:id="rId23"/>
  </p:sldIdLst>
  <p:sldSz cx="12192000" cy="6858000"/>
  <p:notesSz cx="6800850" cy="9807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768" y="52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3.xml" Id="rId8" /><Relationship Type="http://schemas.openxmlformats.org/officeDocument/2006/relationships/slide" Target="slides/slide8.xml" Id="rId13" /><Relationship Type="http://schemas.openxmlformats.org/officeDocument/2006/relationships/slide" Target="slides/slide13.xml" Id="rId18" /><Relationship Type="http://schemas.openxmlformats.org/officeDocument/2006/relationships/presProps" Target="presProps.xml" Id="rId26" /><Relationship Type="http://schemas.openxmlformats.org/officeDocument/2006/relationships/customXml" Target="../customXml/item3.xml" Id="rId3" /><Relationship Type="http://schemas.openxmlformats.org/officeDocument/2006/relationships/slide" Target="slides/slide16.xml" Id="rId21" /><Relationship Type="http://schemas.openxmlformats.org/officeDocument/2006/relationships/slide" Target="slides/slide2.xml" Id="rId7" /><Relationship Type="http://schemas.openxmlformats.org/officeDocument/2006/relationships/slide" Target="slides/slide7.xml" Id="rId12" /><Relationship Type="http://schemas.openxmlformats.org/officeDocument/2006/relationships/slide" Target="slides/slide12.xml" Id="rId17" /><Relationship Type="http://schemas.openxmlformats.org/officeDocument/2006/relationships/handoutMaster" Target="handoutMasters/handoutMaster1.xml" Id="rId25" /><Relationship Type="http://schemas.openxmlformats.org/officeDocument/2006/relationships/customXml" Target="../customXml/item2.xml" Id="rId2" /><Relationship Type="http://schemas.openxmlformats.org/officeDocument/2006/relationships/slide" Target="slides/slide11.xml" Id="rId16" /><Relationship Type="http://schemas.openxmlformats.org/officeDocument/2006/relationships/slide" Target="slides/slide15.xml" Id="rId20" /><Relationship Type="http://schemas.openxmlformats.org/officeDocument/2006/relationships/tableStyles" Target="tableStyles.xml" Id="rId29" /><Relationship Type="http://schemas.openxmlformats.org/officeDocument/2006/relationships/customXml" Target="../customXml/item1.xml" Id="rId1" /><Relationship Type="http://schemas.openxmlformats.org/officeDocument/2006/relationships/slide" Target="slides/slide1.xml" Id="rId6" /><Relationship Type="http://schemas.openxmlformats.org/officeDocument/2006/relationships/slide" Target="slides/slide6.xml" Id="rId11" /><Relationship Type="http://schemas.openxmlformats.org/officeDocument/2006/relationships/notesMaster" Target="notesMasters/notesMaster1.xml" Id="rId24" /><Relationship Type="http://schemas.openxmlformats.org/officeDocument/2006/relationships/slideMaster" Target="slideMasters/slideMaster1.xml" Id="rId5" /><Relationship Type="http://schemas.openxmlformats.org/officeDocument/2006/relationships/slide" Target="slides/slide10.xml" Id="rId15" /><Relationship Type="http://schemas.openxmlformats.org/officeDocument/2006/relationships/slide" Target="slides/slide18.xml" Id="rId23" /><Relationship Type="http://schemas.openxmlformats.org/officeDocument/2006/relationships/theme" Target="theme/theme1.xml" Id="rId28" /><Relationship Type="http://schemas.openxmlformats.org/officeDocument/2006/relationships/slide" Target="slides/slide5.xml" Id="rId10" /><Relationship Type="http://schemas.openxmlformats.org/officeDocument/2006/relationships/slide" Target="slides/slide14.xml" Id="rId19" /><Relationship Type="http://schemas.openxmlformats.org/officeDocument/2006/relationships/slide" Target="slides/slide4.xml" Id="rId9" /><Relationship Type="http://schemas.openxmlformats.org/officeDocument/2006/relationships/slide" Target="slides/slide9.xml" Id="rId14" /><Relationship Type="http://schemas.openxmlformats.org/officeDocument/2006/relationships/slide" Target="slides/slide17.xml" Id="rId22" /><Relationship Type="http://schemas.openxmlformats.org/officeDocument/2006/relationships/viewProps" Target="viewProps.xml" Id="rId27" /><Relationship Type="http://schemas.openxmlformats.org/officeDocument/2006/relationships/customXml" Target="/customXML/item5.xml" Id="Ra32d1dc6d96c4405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86D00C-BEC4-49CF-A3AD-51503860D7A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758CDB1-BFF6-41EE-891C-C13DFEDE558E}">
      <dgm:prSet phldrT="[Text]" custT="1"/>
      <dgm:spPr>
        <a:solidFill>
          <a:srgbClr val="D9D9D9"/>
        </a:solidFill>
      </dgm:spPr>
      <dgm:t>
        <a:bodyPr/>
        <a:lstStyle/>
        <a:p>
          <a:pPr>
            <a:buClrTx/>
            <a:buSzTx/>
            <a:buFontTx/>
            <a:buNone/>
          </a:pPr>
          <a:endParaRPr kumimoji="0" lang="en-US" altLang="en-US" sz="12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>
          <a:pPr>
            <a:buClrTx/>
            <a:buSzTx/>
            <a:buFontTx/>
            <a:buNone/>
          </a:pPr>
          <a:r>
            <a:rPr kumimoji="0" lang="en-US" altLang="en-US" sz="12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Deialog</a:t>
          </a:r>
          <a:r>
            <a: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kumimoji="0" lang="en-US" altLang="en-US" sz="12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Gynnar</a:t>
          </a:r>
          <a:r>
            <a: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a </a:t>
          </a:r>
          <a:r>
            <a:rPr kumimoji="0" lang="en-US" altLang="en-US" sz="12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Pharhaus</a:t>
          </a:r>
          <a:endParaRPr kumimoji="0" lang="en-US" altLang="en-US" sz="12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>
          <a:pPr>
            <a:buClrTx/>
            <a:buSzTx/>
            <a:buFontTx/>
            <a:buNone/>
          </a:pP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
Sicrhau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ymgysylltiad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ystyrlon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a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rheolaidd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rhwng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cyllidwyr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a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chyrff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y sector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gwirfoddol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.</a:t>
          </a:r>
          <a:r>
            <a: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
</a:t>
          </a:r>
          <a:endParaRPr kumimoji="0" lang="en-US" altLang="en-US" sz="11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1AC094-22E3-44D5-BFAE-5BB2CDE78338}" type="parTrans" cxnId="{6A26BF31-D244-442D-A336-5FA8E4265232}">
      <dgm:prSet/>
      <dgm:spPr/>
      <dgm:t>
        <a:bodyPr/>
        <a:lstStyle/>
        <a:p>
          <a:endParaRPr lang="en-GB"/>
        </a:p>
      </dgm:t>
    </dgm:pt>
    <dgm:pt modelId="{91350C11-9253-4BC0-8C2B-9D298E21CE7D}" type="sibTrans" cxnId="{6A26BF31-D244-442D-A336-5FA8E4265232}">
      <dgm:prSet/>
      <dgm:spPr>
        <a:noFill/>
      </dgm:spPr>
      <dgm:t>
        <a:bodyPr/>
        <a:lstStyle/>
        <a:p>
          <a:endParaRPr lang="en-GB"/>
        </a:p>
      </dgm:t>
    </dgm:pt>
    <dgm:pt modelId="{AE09C5FF-7250-40F1-8E69-88883FA54D75}">
      <dgm:prSet phldrT="[Text]" custT="1"/>
      <dgm:spPr>
        <a:solidFill>
          <a:srgbClr val="B4C7E7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Sail </a:t>
          </a:r>
          <a:r>
            <a:rPr kumimoji="0" lang="en-US" altLang="en-US" sz="12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ariannu</a:t>
          </a:r>
          <a:r>
            <a: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2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briodol</a:t>
          </a:r>
          <a:r>
            <a: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
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Sicrhau bod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cyllidwyr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yn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ystyried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yr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holl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opsiynau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ac yn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dewis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y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mecanwaith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(au)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priodol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 fydd yn sicrhau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canlyniadau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y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cytunir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arnynt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yn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effeithiol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trwy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gydol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y peri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cyllidod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GB" sz="1000" b="0" dirty="0"/>
        </a:p>
      </dgm:t>
    </dgm:pt>
    <dgm:pt modelId="{5FFDC2C2-0121-470D-A9AE-BB9C70D626F1}" type="parTrans" cxnId="{A92E6FFB-9C82-4D76-83F2-B638245A8BC1}">
      <dgm:prSet/>
      <dgm:spPr/>
      <dgm:t>
        <a:bodyPr/>
        <a:lstStyle/>
        <a:p>
          <a:endParaRPr lang="en-GB"/>
        </a:p>
      </dgm:t>
    </dgm:pt>
    <dgm:pt modelId="{11E4CB44-6BCF-46BB-AB5F-7C31D4265A27}" type="sibTrans" cxnId="{A92E6FFB-9C82-4D76-83F2-B638245A8BC1}">
      <dgm:prSet/>
      <dgm:spPr>
        <a:noFill/>
      </dgm:spPr>
      <dgm:t>
        <a:bodyPr/>
        <a:lstStyle/>
        <a:p>
          <a:endParaRPr lang="en-GB"/>
        </a:p>
      </dgm:t>
    </dgm:pt>
    <dgm:pt modelId="{0A414E61-DFB7-4B36-98AE-CC43A0002B99}">
      <dgm:prSet phldrT="[Text]" custT="1"/>
      <dgm:spPr>
        <a:solidFill>
          <a:srgbClr val="EDC1C4"/>
        </a:solidFill>
      </dgm:spPr>
      <dgm:t>
        <a:bodyPr/>
        <a:lstStyle/>
        <a:p>
          <a:pPr>
            <a:buClrTx/>
            <a:buSzTx/>
            <a:buFontTx/>
            <a:buNone/>
          </a:pPr>
          <a:endParaRPr kumimoji="0" lang="en-US" altLang="en-US" sz="12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>
            <a:buClrTx/>
            <a:buSzTx/>
            <a:buFontTx/>
            <a:buNone/>
          </a:pPr>
          <a:r>
            <a:rPr kumimoji="0" lang="en-US" altLang="en-US" sz="12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Hyblygrwydd</a:t>
          </a:r>
          <a:endParaRPr kumimoji="0" lang="en-US" altLang="en-US" sz="12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>
            <a:buClrTx/>
            <a:buSzTx/>
            <a:buFontTx/>
            <a:buNone/>
          </a:pP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Sicrhau, os yw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tystiolaeth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neu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amgylchiadau'n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cefnogi'r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angen, gall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sefydliadau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cyllidwr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sefydliadau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sy'n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cael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eu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hariannu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awgrymu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addasiadau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ar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gyfer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cytundeb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ar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y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cyd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r>
            <a: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
</a:t>
          </a:r>
          <a:endParaRPr lang="en-GB" sz="1100" b="0" dirty="0"/>
        </a:p>
      </dgm:t>
    </dgm:pt>
    <dgm:pt modelId="{F4EEFDC2-8B4B-4975-A18A-E71895C9428C}" type="parTrans" cxnId="{D1510556-0C93-4568-BE3F-E87F9E18AE47}">
      <dgm:prSet/>
      <dgm:spPr/>
      <dgm:t>
        <a:bodyPr/>
        <a:lstStyle/>
        <a:p>
          <a:endParaRPr lang="en-GB"/>
        </a:p>
      </dgm:t>
    </dgm:pt>
    <dgm:pt modelId="{3449E79F-1CC4-4DEF-8A65-8EFB2F2DF946}" type="sibTrans" cxnId="{D1510556-0C93-4568-BE3F-E87F9E18AE47}">
      <dgm:prSet/>
      <dgm:spPr>
        <a:noFill/>
      </dgm:spPr>
      <dgm:t>
        <a:bodyPr/>
        <a:lstStyle/>
        <a:p>
          <a:endParaRPr lang="en-GB"/>
        </a:p>
      </dgm:t>
    </dgm:pt>
    <dgm:pt modelId="{F1BA47D9-90E4-401B-97FF-C9C31E08063E}">
      <dgm:prSet phldrT="[Text]" custT="1"/>
      <dgm:spPr>
        <a:solidFill>
          <a:srgbClr val="F8CBAD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en-US" altLang="en-US" sz="12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Ecwiti</a:t>
          </a:r>
          <a:r>
            <a: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
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Sicrhau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tegwch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mynediad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i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bawb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-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creu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amgylchedd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ariannu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sy'n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gymesur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cael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gwared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ar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rwystrau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i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gynhwysiant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ac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adeiladu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cefnogaeth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r>
            <a: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
</a:t>
          </a:r>
          <a:endParaRPr lang="en-GB" sz="1100" dirty="0"/>
        </a:p>
      </dgm:t>
    </dgm:pt>
    <dgm:pt modelId="{20017505-FA16-4652-8430-6B632928F897}" type="parTrans" cxnId="{1E41946A-1078-4B2F-AD5E-2F92476709B2}">
      <dgm:prSet/>
      <dgm:spPr/>
      <dgm:t>
        <a:bodyPr/>
        <a:lstStyle/>
        <a:p>
          <a:endParaRPr lang="en-GB"/>
        </a:p>
      </dgm:t>
    </dgm:pt>
    <dgm:pt modelId="{D00F47E0-1321-4538-B192-89C469F31510}" type="sibTrans" cxnId="{1E41946A-1078-4B2F-AD5E-2F92476709B2}">
      <dgm:prSet/>
      <dgm:spPr>
        <a:noFill/>
      </dgm:spPr>
      <dgm:t>
        <a:bodyPr/>
        <a:lstStyle/>
        <a:p>
          <a:endParaRPr lang="en-GB"/>
        </a:p>
      </dgm:t>
    </dgm:pt>
    <dgm:pt modelId="{D3C57B87-6B11-4738-9EA2-AE9ECBB765A1}">
      <dgm:prSet phldrT="[Text]" custT="1"/>
      <dgm:spPr>
        <a:solidFill>
          <a:srgbClr val="E2F0D9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en-US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Nod </a:t>
          </a:r>
          <a:r>
            <a:rPr kumimoji="0" lang="en-US" altLang="en-US" sz="14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Sylfaenol</a:t>
          </a:r>
          <a:r>
            <a: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
</a:t>
          </a:r>
          <a:r>
            <a: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Sut y </a:t>
          </a:r>
          <a:r>
            <a:rPr kumimoji="0" lang="en-US" altLang="en-US" sz="16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gallwn</a:t>
          </a:r>
          <a:r>
            <a: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wella </a:t>
          </a:r>
          <a:r>
            <a:rPr kumimoji="0" lang="en-US" altLang="en-US" sz="16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dylunio</a:t>
          </a:r>
          <a:r>
            <a: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 darparu rhaglenni cyllid yng Nghymru er mwyn cael mwy o effaith.</a:t>
          </a:r>
          <a:endParaRPr lang="en-GB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86AD00-5EE5-445E-A525-AEFDDF647C83}" type="parTrans" cxnId="{1764605E-67B9-4512-8A52-7B13AEB25109}">
      <dgm:prSet/>
      <dgm:spPr/>
      <dgm:t>
        <a:bodyPr/>
        <a:lstStyle/>
        <a:p>
          <a:endParaRPr lang="en-GB"/>
        </a:p>
      </dgm:t>
    </dgm:pt>
    <dgm:pt modelId="{4B198A4E-C747-4546-A9AA-3667AEC9F698}" type="sibTrans" cxnId="{1764605E-67B9-4512-8A52-7B13AEB25109}">
      <dgm:prSet/>
      <dgm:spPr/>
      <dgm:t>
        <a:bodyPr/>
        <a:lstStyle/>
        <a:p>
          <a:endParaRPr lang="en-GB"/>
        </a:p>
      </dgm:t>
    </dgm:pt>
    <dgm:pt modelId="{B50B3A02-DEAB-4DD6-B71E-8F4AC3975349}">
      <dgm:prSet/>
      <dgm:spPr/>
      <dgm:t>
        <a:bodyPr/>
        <a:lstStyle/>
        <a:p>
          <a:endParaRPr lang="en-GB"/>
        </a:p>
      </dgm:t>
    </dgm:pt>
    <dgm:pt modelId="{B9F384F2-D7E7-448C-9759-2B1F6B5EBFC9}" type="parTrans" cxnId="{80D8744C-9DC9-42C8-B6FF-7EDB19501216}">
      <dgm:prSet/>
      <dgm:spPr/>
      <dgm:t>
        <a:bodyPr/>
        <a:lstStyle/>
        <a:p>
          <a:endParaRPr lang="en-GB"/>
        </a:p>
      </dgm:t>
    </dgm:pt>
    <dgm:pt modelId="{119CBE1C-A829-465F-9BF0-402C97305C17}" type="sibTrans" cxnId="{80D8744C-9DC9-42C8-B6FF-7EDB19501216}">
      <dgm:prSet/>
      <dgm:spPr/>
      <dgm:t>
        <a:bodyPr/>
        <a:lstStyle/>
        <a:p>
          <a:endParaRPr lang="en-GB"/>
        </a:p>
      </dgm:t>
    </dgm:pt>
    <dgm:pt modelId="{7B7627C8-C893-4F39-935E-B004C8EB2899}">
      <dgm:prSet/>
      <dgm:spPr/>
      <dgm:t>
        <a:bodyPr/>
        <a:lstStyle/>
        <a:p>
          <a:endParaRPr lang="en-GB"/>
        </a:p>
      </dgm:t>
    </dgm:pt>
    <dgm:pt modelId="{F8C6DC8F-3337-4433-AAFF-F7CECCB4BC26}" type="parTrans" cxnId="{D2BC83CD-AB0D-4222-A4A4-88BB850E132F}">
      <dgm:prSet/>
      <dgm:spPr/>
      <dgm:t>
        <a:bodyPr/>
        <a:lstStyle/>
        <a:p>
          <a:endParaRPr lang="en-GB"/>
        </a:p>
      </dgm:t>
    </dgm:pt>
    <dgm:pt modelId="{E99268D2-611D-4799-B666-1026589AD094}" type="sibTrans" cxnId="{D2BC83CD-AB0D-4222-A4A4-88BB850E132F}">
      <dgm:prSet/>
      <dgm:spPr/>
      <dgm:t>
        <a:bodyPr/>
        <a:lstStyle/>
        <a:p>
          <a:endParaRPr lang="en-GB"/>
        </a:p>
      </dgm:t>
    </dgm:pt>
    <dgm:pt modelId="{FF228782-770D-4EE9-9C4B-F7A976033C2C}">
      <dgm:prSet custT="1"/>
      <dgm:spPr>
        <a:solidFill>
          <a:srgbClr val="FFE699"/>
        </a:solidFill>
      </dgm:spPr>
      <dgm:t>
        <a:bodyPr/>
        <a:lstStyle/>
        <a:p>
          <a:pPr>
            <a:buClrTx/>
            <a:buSzTx/>
            <a:buFontTx/>
            <a:buNone/>
          </a:pPr>
          <a:endParaRPr kumimoji="0" lang="en-US" altLang="en-US" sz="12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>
            <a:buClrTx/>
            <a:buSzTx/>
            <a:buFontTx/>
            <a:buNone/>
          </a:pPr>
          <a:endParaRPr kumimoji="0" lang="en-US" altLang="en-US" sz="12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>
            <a:buClrTx/>
            <a:buSzTx/>
            <a:buFontTx/>
            <a:buNone/>
          </a:pPr>
          <a:r>
            <a:rPr kumimoji="0" lang="en-US" altLang="en-US" sz="12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Gwerthfawrogi</a:t>
          </a:r>
          <a:r>
            <a: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 </a:t>
          </a:r>
          <a:r>
            <a:rPr kumimoji="0" lang="en-US" altLang="en-US" sz="12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Deilliannau</a:t>
          </a:r>
          <a:r>
            <a: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
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Sicrhau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ein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bod yn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seilio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ein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penderfyniadau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cyllido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ar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ystyriaeth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eang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o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werthoedd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chanlyniadau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cymdeithasol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amgylcheddol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ac </a:t>
          </a:r>
          <a:r>
            <a:rPr kumimoji="0" lang="en-US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economaidd</a:t>
          </a:r>
          <a:r>
            <a: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r>
            <a: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
</a:t>
          </a:r>
          <a:endParaRPr lang="en-GB" sz="1100" dirty="0"/>
        </a:p>
      </dgm:t>
    </dgm:pt>
    <dgm:pt modelId="{129A2994-2659-4674-8B0B-DB3CBB3DDBC5}" type="parTrans" cxnId="{7CF224F6-1DB3-49C6-BD0D-0D5EA38696ED}">
      <dgm:prSet/>
      <dgm:spPr/>
      <dgm:t>
        <a:bodyPr/>
        <a:lstStyle/>
        <a:p>
          <a:endParaRPr lang="en-GB"/>
        </a:p>
      </dgm:t>
    </dgm:pt>
    <dgm:pt modelId="{3B4F1D0B-53E4-440F-BFDB-8979DA03D3D7}" type="sibTrans" cxnId="{7CF224F6-1DB3-49C6-BD0D-0D5EA38696ED}">
      <dgm:prSet/>
      <dgm:spPr>
        <a:noFill/>
      </dgm:spPr>
      <dgm:t>
        <a:bodyPr/>
        <a:lstStyle/>
        <a:p>
          <a:endParaRPr lang="en-GB"/>
        </a:p>
      </dgm:t>
    </dgm:pt>
    <dgm:pt modelId="{AEFAB689-4C1B-42F8-A1E1-5B9CF2D4EC22}" type="pres">
      <dgm:prSet presAssocID="{FD86D00C-BEC4-49CF-A3AD-51503860D7A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5FEDF37-C9F6-4D15-8C07-0C3305DE2870}" type="pres">
      <dgm:prSet presAssocID="{D3C57B87-6B11-4738-9EA2-AE9ECBB765A1}" presName="centerShape" presStyleLbl="node0" presStyleIdx="0" presStyleCnt="1" custScaleX="133944" custScaleY="131024"/>
      <dgm:spPr/>
    </dgm:pt>
    <dgm:pt modelId="{F0D587E6-CE99-4DB9-837D-C28F5E179A84}" type="pres">
      <dgm:prSet presAssocID="{8758CDB1-BFF6-41EE-891C-C13DFEDE558E}" presName="node" presStyleLbl="node1" presStyleIdx="0" presStyleCnt="5" custScaleX="136458" custScaleY="135389">
        <dgm:presLayoutVars>
          <dgm:bulletEnabled val="1"/>
        </dgm:presLayoutVars>
      </dgm:prSet>
      <dgm:spPr/>
    </dgm:pt>
    <dgm:pt modelId="{68CE45E7-69F4-475B-BAA7-74297B1FA103}" type="pres">
      <dgm:prSet presAssocID="{8758CDB1-BFF6-41EE-891C-C13DFEDE558E}" presName="dummy" presStyleCnt="0"/>
      <dgm:spPr/>
    </dgm:pt>
    <dgm:pt modelId="{C4E388B7-008F-447D-8140-FB954EBCB4EF}" type="pres">
      <dgm:prSet presAssocID="{91350C11-9253-4BC0-8C2B-9D298E21CE7D}" presName="sibTrans" presStyleLbl="sibTrans2D1" presStyleIdx="0" presStyleCnt="5"/>
      <dgm:spPr/>
    </dgm:pt>
    <dgm:pt modelId="{9803F022-E64E-4286-9AA5-4DA2AD8FBADA}" type="pres">
      <dgm:prSet presAssocID="{FF228782-770D-4EE9-9C4B-F7A976033C2C}" presName="node" presStyleLbl="node1" presStyleIdx="1" presStyleCnt="5" custScaleX="136458" custScaleY="135389" custRadScaleRad="99448" custRadScaleInc="4182">
        <dgm:presLayoutVars>
          <dgm:bulletEnabled val="1"/>
        </dgm:presLayoutVars>
      </dgm:prSet>
      <dgm:spPr/>
    </dgm:pt>
    <dgm:pt modelId="{64F48497-BF52-4565-AC85-256D8D3C73E6}" type="pres">
      <dgm:prSet presAssocID="{FF228782-770D-4EE9-9C4B-F7A976033C2C}" presName="dummy" presStyleCnt="0"/>
      <dgm:spPr/>
    </dgm:pt>
    <dgm:pt modelId="{56770E93-6A2F-4167-8392-22DF2E199654}" type="pres">
      <dgm:prSet presAssocID="{3B4F1D0B-53E4-440F-BFDB-8979DA03D3D7}" presName="sibTrans" presStyleLbl="sibTrans2D1" presStyleIdx="1" presStyleCnt="5"/>
      <dgm:spPr/>
    </dgm:pt>
    <dgm:pt modelId="{0D9C01E0-078A-4B00-8D5B-258ABB85EF6D}" type="pres">
      <dgm:prSet presAssocID="{AE09C5FF-7250-40F1-8E69-88883FA54D75}" presName="node" presStyleLbl="node1" presStyleIdx="2" presStyleCnt="5" custScaleX="136458" custScaleY="135389">
        <dgm:presLayoutVars>
          <dgm:bulletEnabled val="1"/>
        </dgm:presLayoutVars>
      </dgm:prSet>
      <dgm:spPr/>
    </dgm:pt>
    <dgm:pt modelId="{847EF0E6-225D-4CBD-BA2D-532B61B0F077}" type="pres">
      <dgm:prSet presAssocID="{AE09C5FF-7250-40F1-8E69-88883FA54D75}" presName="dummy" presStyleCnt="0"/>
      <dgm:spPr/>
    </dgm:pt>
    <dgm:pt modelId="{6AC0358A-C2C4-4633-B8DC-1FBE447790BB}" type="pres">
      <dgm:prSet presAssocID="{11E4CB44-6BCF-46BB-AB5F-7C31D4265A27}" presName="sibTrans" presStyleLbl="sibTrans2D1" presStyleIdx="2" presStyleCnt="5"/>
      <dgm:spPr/>
    </dgm:pt>
    <dgm:pt modelId="{3A79A98C-E3C1-4E33-8FCB-117723B0FECF}" type="pres">
      <dgm:prSet presAssocID="{0A414E61-DFB7-4B36-98AE-CC43A0002B99}" presName="node" presStyleLbl="node1" presStyleIdx="3" presStyleCnt="5" custScaleX="136458" custScaleY="135389" custRadScaleRad="99008" custRadScaleInc="1743">
        <dgm:presLayoutVars>
          <dgm:bulletEnabled val="1"/>
        </dgm:presLayoutVars>
      </dgm:prSet>
      <dgm:spPr/>
    </dgm:pt>
    <dgm:pt modelId="{FED12A33-9856-4F28-9FA6-1A63F77F8456}" type="pres">
      <dgm:prSet presAssocID="{0A414E61-DFB7-4B36-98AE-CC43A0002B99}" presName="dummy" presStyleCnt="0"/>
      <dgm:spPr/>
    </dgm:pt>
    <dgm:pt modelId="{6F716774-C67A-495B-81DE-7469D1070213}" type="pres">
      <dgm:prSet presAssocID="{3449E79F-1CC4-4DEF-8A65-8EFB2F2DF946}" presName="sibTrans" presStyleLbl="sibTrans2D1" presStyleIdx="3" presStyleCnt="5"/>
      <dgm:spPr/>
    </dgm:pt>
    <dgm:pt modelId="{E123DF91-7030-4567-87E2-44F0F2A053CF}" type="pres">
      <dgm:prSet presAssocID="{F1BA47D9-90E4-401B-97FF-C9C31E08063E}" presName="node" presStyleLbl="node1" presStyleIdx="4" presStyleCnt="5" custScaleX="136535" custScaleY="135369">
        <dgm:presLayoutVars>
          <dgm:bulletEnabled val="1"/>
        </dgm:presLayoutVars>
      </dgm:prSet>
      <dgm:spPr/>
    </dgm:pt>
    <dgm:pt modelId="{6752FE2A-68C5-4AF8-9234-D290512724CE}" type="pres">
      <dgm:prSet presAssocID="{F1BA47D9-90E4-401B-97FF-C9C31E08063E}" presName="dummy" presStyleCnt="0"/>
      <dgm:spPr/>
    </dgm:pt>
    <dgm:pt modelId="{2DC0A137-63A9-4AC9-B00F-4A44392A9E58}" type="pres">
      <dgm:prSet presAssocID="{D00F47E0-1321-4538-B192-89C469F31510}" presName="sibTrans" presStyleLbl="sibTrans2D1" presStyleIdx="4" presStyleCnt="5"/>
      <dgm:spPr/>
    </dgm:pt>
  </dgm:ptLst>
  <dgm:cxnLst>
    <dgm:cxn modelId="{D50B6807-738F-41E4-81B3-6421EEEDD287}" type="presOf" srcId="{8758CDB1-BFF6-41EE-891C-C13DFEDE558E}" destId="{F0D587E6-CE99-4DB9-837D-C28F5E179A84}" srcOrd="0" destOrd="0" presId="urn:microsoft.com/office/officeart/2005/8/layout/radial6"/>
    <dgm:cxn modelId="{050BE622-EF41-40A2-AA3A-76180428F917}" type="presOf" srcId="{D00F47E0-1321-4538-B192-89C469F31510}" destId="{2DC0A137-63A9-4AC9-B00F-4A44392A9E58}" srcOrd="0" destOrd="0" presId="urn:microsoft.com/office/officeart/2005/8/layout/radial6"/>
    <dgm:cxn modelId="{6A26BF31-D244-442D-A336-5FA8E4265232}" srcId="{D3C57B87-6B11-4738-9EA2-AE9ECBB765A1}" destId="{8758CDB1-BFF6-41EE-891C-C13DFEDE558E}" srcOrd="0" destOrd="0" parTransId="{401AC094-22E3-44D5-BFAE-5BB2CDE78338}" sibTransId="{91350C11-9253-4BC0-8C2B-9D298E21CE7D}"/>
    <dgm:cxn modelId="{1764605E-67B9-4512-8A52-7B13AEB25109}" srcId="{FD86D00C-BEC4-49CF-A3AD-51503860D7A9}" destId="{D3C57B87-6B11-4738-9EA2-AE9ECBB765A1}" srcOrd="0" destOrd="0" parTransId="{3C86AD00-5EE5-445E-A525-AEFDDF647C83}" sibTransId="{4B198A4E-C747-4546-A9AA-3667AEC9F698}"/>
    <dgm:cxn modelId="{3995965F-D3C1-49D9-A942-A4685E0A8875}" type="presOf" srcId="{91350C11-9253-4BC0-8C2B-9D298E21CE7D}" destId="{C4E388B7-008F-447D-8140-FB954EBCB4EF}" srcOrd="0" destOrd="0" presId="urn:microsoft.com/office/officeart/2005/8/layout/radial6"/>
    <dgm:cxn modelId="{3F9A2343-A786-47EE-AEEC-4FCD4E12A6D5}" type="presOf" srcId="{FF228782-770D-4EE9-9C4B-F7A976033C2C}" destId="{9803F022-E64E-4286-9AA5-4DA2AD8FBADA}" srcOrd="0" destOrd="0" presId="urn:microsoft.com/office/officeart/2005/8/layout/radial6"/>
    <dgm:cxn modelId="{1E41946A-1078-4B2F-AD5E-2F92476709B2}" srcId="{D3C57B87-6B11-4738-9EA2-AE9ECBB765A1}" destId="{F1BA47D9-90E4-401B-97FF-C9C31E08063E}" srcOrd="4" destOrd="0" parTransId="{20017505-FA16-4652-8430-6B632928F897}" sibTransId="{D00F47E0-1321-4538-B192-89C469F31510}"/>
    <dgm:cxn modelId="{80D8744C-9DC9-42C8-B6FF-7EDB19501216}" srcId="{FD86D00C-BEC4-49CF-A3AD-51503860D7A9}" destId="{B50B3A02-DEAB-4DD6-B71E-8F4AC3975349}" srcOrd="1" destOrd="0" parTransId="{B9F384F2-D7E7-448C-9759-2B1F6B5EBFC9}" sibTransId="{119CBE1C-A829-465F-9BF0-402C97305C17}"/>
    <dgm:cxn modelId="{7233C96F-9B98-49CA-BD6E-512A07B13A42}" type="presOf" srcId="{3449E79F-1CC4-4DEF-8A65-8EFB2F2DF946}" destId="{6F716774-C67A-495B-81DE-7469D1070213}" srcOrd="0" destOrd="0" presId="urn:microsoft.com/office/officeart/2005/8/layout/radial6"/>
    <dgm:cxn modelId="{D1510556-0C93-4568-BE3F-E87F9E18AE47}" srcId="{D3C57B87-6B11-4738-9EA2-AE9ECBB765A1}" destId="{0A414E61-DFB7-4B36-98AE-CC43A0002B99}" srcOrd="3" destOrd="0" parTransId="{F4EEFDC2-8B4B-4975-A18A-E71895C9428C}" sibTransId="{3449E79F-1CC4-4DEF-8A65-8EFB2F2DF946}"/>
    <dgm:cxn modelId="{B22C9B89-9740-4BA5-81E7-F803639DD525}" type="presOf" srcId="{3B4F1D0B-53E4-440F-BFDB-8979DA03D3D7}" destId="{56770E93-6A2F-4167-8392-22DF2E199654}" srcOrd="0" destOrd="0" presId="urn:microsoft.com/office/officeart/2005/8/layout/radial6"/>
    <dgm:cxn modelId="{6F8B07BD-9EE4-4AA2-96B2-8C2B1A518AE4}" type="presOf" srcId="{0A414E61-DFB7-4B36-98AE-CC43A0002B99}" destId="{3A79A98C-E3C1-4E33-8FCB-117723B0FECF}" srcOrd="0" destOrd="0" presId="urn:microsoft.com/office/officeart/2005/8/layout/radial6"/>
    <dgm:cxn modelId="{DB9297C6-1779-4E78-ABC7-1EA0D7C59BC9}" type="presOf" srcId="{11E4CB44-6BCF-46BB-AB5F-7C31D4265A27}" destId="{6AC0358A-C2C4-4633-B8DC-1FBE447790BB}" srcOrd="0" destOrd="0" presId="urn:microsoft.com/office/officeart/2005/8/layout/radial6"/>
    <dgm:cxn modelId="{D2BC83CD-AB0D-4222-A4A4-88BB850E132F}" srcId="{FD86D00C-BEC4-49CF-A3AD-51503860D7A9}" destId="{7B7627C8-C893-4F39-935E-B004C8EB2899}" srcOrd="2" destOrd="0" parTransId="{F8C6DC8F-3337-4433-AAFF-F7CECCB4BC26}" sibTransId="{E99268D2-611D-4799-B666-1026589AD094}"/>
    <dgm:cxn modelId="{30CEFDD3-049D-4E85-9ABD-AAEB1E902A65}" type="presOf" srcId="{FD86D00C-BEC4-49CF-A3AD-51503860D7A9}" destId="{AEFAB689-4C1B-42F8-A1E1-5B9CF2D4EC22}" srcOrd="0" destOrd="0" presId="urn:microsoft.com/office/officeart/2005/8/layout/radial6"/>
    <dgm:cxn modelId="{82EC2EF0-DD03-47F0-AF64-3A3BB0A168C6}" type="presOf" srcId="{AE09C5FF-7250-40F1-8E69-88883FA54D75}" destId="{0D9C01E0-078A-4B00-8D5B-258ABB85EF6D}" srcOrd="0" destOrd="0" presId="urn:microsoft.com/office/officeart/2005/8/layout/radial6"/>
    <dgm:cxn modelId="{CB60A2F3-3F67-4F0C-9E90-A390453E7912}" type="presOf" srcId="{F1BA47D9-90E4-401B-97FF-C9C31E08063E}" destId="{E123DF91-7030-4567-87E2-44F0F2A053CF}" srcOrd="0" destOrd="0" presId="urn:microsoft.com/office/officeart/2005/8/layout/radial6"/>
    <dgm:cxn modelId="{7CF224F6-1DB3-49C6-BD0D-0D5EA38696ED}" srcId="{D3C57B87-6B11-4738-9EA2-AE9ECBB765A1}" destId="{FF228782-770D-4EE9-9C4B-F7A976033C2C}" srcOrd="1" destOrd="0" parTransId="{129A2994-2659-4674-8B0B-DB3CBB3DDBC5}" sibTransId="{3B4F1D0B-53E4-440F-BFDB-8979DA03D3D7}"/>
    <dgm:cxn modelId="{A92E6FFB-9C82-4D76-83F2-B638245A8BC1}" srcId="{D3C57B87-6B11-4738-9EA2-AE9ECBB765A1}" destId="{AE09C5FF-7250-40F1-8E69-88883FA54D75}" srcOrd="2" destOrd="0" parTransId="{5FFDC2C2-0121-470D-A9AE-BB9C70D626F1}" sibTransId="{11E4CB44-6BCF-46BB-AB5F-7C31D4265A27}"/>
    <dgm:cxn modelId="{71A501FE-678A-45CD-94D6-9DE3159A4BDC}" type="presOf" srcId="{D3C57B87-6B11-4738-9EA2-AE9ECBB765A1}" destId="{B5FEDF37-C9F6-4D15-8C07-0C3305DE2870}" srcOrd="0" destOrd="0" presId="urn:microsoft.com/office/officeart/2005/8/layout/radial6"/>
    <dgm:cxn modelId="{E9A9C327-1007-44A6-A0F1-39E145CDEC7B}" type="presParOf" srcId="{AEFAB689-4C1B-42F8-A1E1-5B9CF2D4EC22}" destId="{B5FEDF37-C9F6-4D15-8C07-0C3305DE2870}" srcOrd="0" destOrd="0" presId="urn:microsoft.com/office/officeart/2005/8/layout/radial6"/>
    <dgm:cxn modelId="{8DC13B75-0354-4D80-AB72-AEB1F36BC7C4}" type="presParOf" srcId="{AEFAB689-4C1B-42F8-A1E1-5B9CF2D4EC22}" destId="{F0D587E6-CE99-4DB9-837D-C28F5E179A84}" srcOrd="1" destOrd="0" presId="urn:microsoft.com/office/officeart/2005/8/layout/radial6"/>
    <dgm:cxn modelId="{2B23D2D3-5520-419E-8994-0EE58186EB24}" type="presParOf" srcId="{AEFAB689-4C1B-42F8-A1E1-5B9CF2D4EC22}" destId="{68CE45E7-69F4-475B-BAA7-74297B1FA103}" srcOrd="2" destOrd="0" presId="urn:microsoft.com/office/officeart/2005/8/layout/radial6"/>
    <dgm:cxn modelId="{E628A76A-0630-4D15-8856-D199CFD12AF6}" type="presParOf" srcId="{AEFAB689-4C1B-42F8-A1E1-5B9CF2D4EC22}" destId="{C4E388B7-008F-447D-8140-FB954EBCB4EF}" srcOrd="3" destOrd="0" presId="urn:microsoft.com/office/officeart/2005/8/layout/radial6"/>
    <dgm:cxn modelId="{7049F750-4D01-4D4F-88C4-8FBC554B9A19}" type="presParOf" srcId="{AEFAB689-4C1B-42F8-A1E1-5B9CF2D4EC22}" destId="{9803F022-E64E-4286-9AA5-4DA2AD8FBADA}" srcOrd="4" destOrd="0" presId="urn:microsoft.com/office/officeart/2005/8/layout/radial6"/>
    <dgm:cxn modelId="{73DC3D57-7BE7-4B3D-8282-273F2FAB9A0D}" type="presParOf" srcId="{AEFAB689-4C1B-42F8-A1E1-5B9CF2D4EC22}" destId="{64F48497-BF52-4565-AC85-256D8D3C73E6}" srcOrd="5" destOrd="0" presId="urn:microsoft.com/office/officeart/2005/8/layout/radial6"/>
    <dgm:cxn modelId="{6A55F0C4-B537-4F2D-94D3-4DEB8632A539}" type="presParOf" srcId="{AEFAB689-4C1B-42F8-A1E1-5B9CF2D4EC22}" destId="{56770E93-6A2F-4167-8392-22DF2E199654}" srcOrd="6" destOrd="0" presId="urn:microsoft.com/office/officeart/2005/8/layout/radial6"/>
    <dgm:cxn modelId="{0FE57732-A486-470C-B807-1CD3779493C4}" type="presParOf" srcId="{AEFAB689-4C1B-42F8-A1E1-5B9CF2D4EC22}" destId="{0D9C01E0-078A-4B00-8D5B-258ABB85EF6D}" srcOrd="7" destOrd="0" presId="urn:microsoft.com/office/officeart/2005/8/layout/radial6"/>
    <dgm:cxn modelId="{DB7BAE28-71C2-449E-A080-5B41D971870B}" type="presParOf" srcId="{AEFAB689-4C1B-42F8-A1E1-5B9CF2D4EC22}" destId="{847EF0E6-225D-4CBD-BA2D-532B61B0F077}" srcOrd="8" destOrd="0" presId="urn:microsoft.com/office/officeart/2005/8/layout/radial6"/>
    <dgm:cxn modelId="{6D104550-37A1-48B6-AA87-EC1BD13FFF2F}" type="presParOf" srcId="{AEFAB689-4C1B-42F8-A1E1-5B9CF2D4EC22}" destId="{6AC0358A-C2C4-4633-B8DC-1FBE447790BB}" srcOrd="9" destOrd="0" presId="urn:microsoft.com/office/officeart/2005/8/layout/radial6"/>
    <dgm:cxn modelId="{28A7D65F-A268-40F2-8424-4C8B0472B8C9}" type="presParOf" srcId="{AEFAB689-4C1B-42F8-A1E1-5B9CF2D4EC22}" destId="{3A79A98C-E3C1-4E33-8FCB-117723B0FECF}" srcOrd="10" destOrd="0" presId="urn:microsoft.com/office/officeart/2005/8/layout/radial6"/>
    <dgm:cxn modelId="{6619C846-B11A-4303-8563-A056A0C4A9DD}" type="presParOf" srcId="{AEFAB689-4C1B-42F8-A1E1-5B9CF2D4EC22}" destId="{FED12A33-9856-4F28-9FA6-1A63F77F8456}" srcOrd="11" destOrd="0" presId="urn:microsoft.com/office/officeart/2005/8/layout/radial6"/>
    <dgm:cxn modelId="{D1215F97-7841-43E9-9A74-6D63377D9786}" type="presParOf" srcId="{AEFAB689-4C1B-42F8-A1E1-5B9CF2D4EC22}" destId="{6F716774-C67A-495B-81DE-7469D1070213}" srcOrd="12" destOrd="0" presId="urn:microsoft.com/office/officeart/2005/8/layout/radial6"/>
    <dgm:cxn modelId="{A4AF7170-4C3D-4A44-9514-5BE68B3488B4}" type="presParOf" srcId="{AEFAB689-4C1B-42F8-A1E1-5B9CF2D4EC22}" destId="{E123DF91-7030-4567-87E2-44F0F2A053CF}" srcOrd="13" destOrd="0" presId="urn:microsoft.com/office/officeart/2005/8/layout/radial6"/>
    <dgm:cxn modelId="{EEE2D9C3-BB91-4F66-843A-B2F9F0E8B17D}" type="presParOf" srcId="{AEFAB689-4C1B-42F8-A1E1-5B9CF2D4EC22}" destId="{6752FE2A-68C5-4AF8-9234-D290512724CE}" srcOrd="14" destOrd="0" presId="urn:microsoft.com/office/officeart/2005/8/layout/radial6"/>
    <dgm:cxn modelId="{A245958E-F9F5-4305-9A27-D97F0465D2A5}" type="presParOf" srcId="{AEFAB689-4C1B-42F8-A1E1-5B9CF2D4EC22}" destId="{2DC0A137-63A9-4AC9-B00F-4A44392A9E5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0A137-63A9-4AC9-B00F-4A44392A9E58}">
      <dsp:nvSpPr>
        <dsp:cNvPr id="0" name=""/>
        <dsp:cNvSpPr/>
      </dsp:nvSpPr>
      <dsp:spPr>
        <a:xfrm>
          <a:off x="1436449" y="670051"/>
          <a:ext cx="4350027" cy="4350027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16774-C67A-495B-81DE-7469D1070213}">
      <dsp:nvSpPr>
        <dsp:cNvPr id="0" name=""/>
        <dsp:cNvSpPr/>
      </dsp:nvSpPr>
      <dsp:spPr>
        <a:xfrm>
          <a:off x="1443211" y="648864"/>
          <a:ext cx="4350027" cy="4350027"/>
        </a:xfrm>
        <a:prstGeom prst="blockArc">
          <a:avLst>
            <a:gd name="adj1" fmla="val 7573551"/>
            <a:gd name="adj2" fmla="val 11844013"/>
            <a:gd name="adj3" fmla="val 4642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0358A-C2C4-4633-B8DC-1FBE447790BB}">
      <dsp:nvSpPr>
        <dsp:cNvPr id="0" name=""/>
        <dsp:cNvSpPr/>
      </dsp:nvSpPr>
      <dsp:spPr>
        <a:xfrm>
          <a:off x="1454423" y="657135"/>
          <a:ext cx="4350027" cy="4350027"/>
        </a:xfrm>
        <a:prstGeom prst="blockArc">
          <a:avLst>
            <a:gd name="adj1" fmla="val 3275815"/>
            <a:gd name="adj2" fmla="val 7596095"/>
            <a:gd name="adj3" fmla="val 4642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770E93-6A2F-4167-8392-22DF2E199654}">
      <dsp:nvSpPr>
        <dsp:cNvPr id="0" name=""/>
        <dsp:cNvSpPr/>
      </dsp:nvSpPr>
      <dsp:spPr>
        <a:xfrm>
          <a:off x="1426429" y="677376"/>
          <a:ext cx="4350027" cy="4350027"/>
        </a:xfrm>
        <a:prstGeom prst="blockArc">
          <a:avLst>
            <a:gd name="adj1" fmla="val 20573625"/>
            <a:gd name="adj2" fmla="val 3219916"/>
            <a:gd name="adj3" fmla="val 4642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388B7-008F-447D-8140-FB954EBCB4EF}">
      <dsp:nvSpPr>
        <dsp:cNvPr id="0" name=""/>
        <dsp:cNvSpPr/>
      </dsp:nvSpPr>
      <dsp:spPr>
        <a:xfrm>
          <a:off x="1424179" y="670016"/>
          <a:ext cx="4350027" cy="4350027"/>
        </a:xfrm>
        <a:prstGeom prst="blockArc">
          <a:avLst>
            <a:gd name="adj1" fmla="val 16219855"/>
            <a:gd name="adj2" fmla="val 20586080"/>
            <a:gd name="adj3" fmla="val 4642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FEDF37-C9F6-4D15-8C07-0C3305DE2870}">
      <dsp:nvSpPr>
        <dsp:cNvPr id="0" name=""/>
        <dsp:cNvSpPr/>
      </dsp:nvSpPr>
      <dsp:spPr>
        <a:xfrm>
          <a:off x="2269958" y="1532804"/>
          <a:ext cx="2683010" cy="2624520"/>
        </a:xfrm>
        <a:prstGeom prst="ellipse">
          <a:avLst/>
        </a:prstGeom>
        <a:solidFill>
          <a:srgbClr val="E2F0D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altLang="en-US" sz="14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Nod </a:t>
          </a:r>
          <a:r>
            <a:rPr kumimoji="0" lang="en-US" altLang="en-US" sz="1400" b="1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Sylfaenol</a:t>
          </a:r>
          <a:r>
            <a:rPr kumimoji="0" lang="en-US" altLang="en-US" sz="1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
</a:t>
          </a:r>
          <a:r>
            <a:rPr kumimoji="0" lang="en-US" altLang="en-US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Sut y </a:t>
          </a:r>
          <a:r>
            <a:rPr kumimoji="0" lang="en-US" altLang="en-US" sz="16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gallwn</a:t>
          </a:r>
          <a:r>
            <a:rPr kumimoji="0" lang="en-US" altLang="en-US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wella </a:t>
          </a:r>
          <a:r>
            <a:rPr kumimoji="0" lang="en-US" altLang="en-US" sz="16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dylunio</a:t>
          </a:r>
          <a:r>
            <a:rPr kumimoji="0" lang="en-US" altLang="en-US" sz="1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 darparu rhaglenni cyllid yng Nghymru er mwyn cael mwy o effaith.</a:t>
          </a:r>
          <a:endParaRPr lang="en-GB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62876" y="1917156"/>
        <a:ext cx="1897174" cy="1855816"/>
      </dsp:txXfrm>
    </dsp:sp>
    <dsp:sp modelId="{F0D587E6-CE99-4DB9-837D-C28F5E179A84}">
      <dsp:nvSpPr>
        <dsp:cNvPr id="0" name=""/>
        <dsp:cNvSpPr/>
      </dsp:nvSpPr>
      <dsp:spPr>
        <a:xfrm>
          <a:off x="2654784" y="-228655"/>
          <a:ext cx="1913357" cy="1898368"/>
        </a:xfrm>
        <a:prstGeom prst="ellipse">
          <a:avLst/>
        </a:prstGeom>
        <a:solidFill>
          <a:srgbClr val="D9D9D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endParaRPr kumimoji="0" lang="en-US" altLang="en-US" sz="12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altLang="en-US" sz="1200" b="1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Deialog</a:t>
          </a:r>
          <a:r>
            <a:rPr kumimoji="0" lang="en-US" altLang="en-US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kumimoji="0" lang="en-US" altLang="en-US" sz="1200" b="1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Gynnar</a:t>
          </a:r>
          <a:r>
            <a:rPr kumimoji="0" lang="en-US" altLang="en-US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a </a:t>
          </a:r>
          <a:r>
            <a:rPr kumimoji="0" lang="en-US" altLang="en-US" sz="1200" b="1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Pharhaus</a:t>
          </a:r>
          <a:endParaRPr kumimoji="0" lang="en-US" altLang="en-US" sz="12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
Sicrhau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ymgysylltiad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ystyrlon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a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rheolaidd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rhwng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cyllidwyr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a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chyrff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y sector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gwirfoddol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.</a:t>
          </a:r>
          <a:r>
            <a:rPr kumimoji="0" lang="en-US" altLang="en-US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
</a:t>
          </a:r>
          <a:endParaRPr kumimoji="0" lang="en-US" altLang="en-US" sz="11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34989" y="49355"/>
        <a:ext cx="1352947" cy="1342348"/>
      </dsp:txXfrm>
    </dsp:sp>
    <dsp:sp modelId="{9803F022-E64E-4286-9AA5-4DA2AD8FBADA}">
      <dsp:nvSpPr>
        <dsp:cNvPr id="0" name=""/>
        <dsp:cNvSpPr/>
      </dsp:nvSpPr>
      <dsp:spPr>
        <a:xfrm>
          <a:off x="4675312" y="1278285"/>
          <a:ext cx="1913357" cy="1898368"/>
        </a:xfrm>
        <a:prstGeom prst="ellipse">
          <a:avLst/>
        </a:prstGeom>
        <a:solidFill>
          <a:srgbClr val="FFE6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endParaRPr kumimoji="0" lang="en-US" altLang="en-US" sz="12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endParaRPr kumimoji="0" lang="en-US" altLang="en-US" sz="12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altLang="en-US" sz="1200" b="1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Gwerthfawrogi</a:t>
          </a:r>
          <a:r>
            <a:rPr kumimoji="0" lang="en-US" altLang="en-US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 </a:t>
          </a:r>
          <a:r>
            <a:rPr kumimoji="0" lang="en-US" altLang="en-US" sz="1200" b="1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Deilliannau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
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Sicrhau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ein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bod yn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seilio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ein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penderfyniadau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cyllido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ar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ystyriaeth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eang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o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werthoedd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chanlyniadau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cymdeithasol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amgylcheddol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ac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economaidd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r>
            <a:rPr kumimoji="0" lang="en-US" altLang="en-US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
</a:t>
          </a:r>
          <a:endParaRPr lang="en-GB" sz="1100" kern="1200" dirty="0"/>
        </a:p>
      </dsp:txBody>
      <dsp:txXfrm>
        <a:off x="4955517" y="1556295"/>
        <a:ext cx="1352947" cy="1342348"/>
      </dsp:txXfrm>
    </dsp:sp>
    <dsp:sp modelId="{0D9C01E0-078A-4B00-8D5B-258ABB85EF6D}">
      <dsp:nvSpPr>
        <dsp:cNvPr id="0" name=""/>
        <dsp:cNvSpPr/>
      </dsp:nvSpPr>
      <dsp:spPr>
        <a:xfrm>
          <a:off x="3903555" y="3614666"/>
          <a:ext cx="1913357" cy="1898368"/>
        </a:xfrm>
        <a:prstGeom prst="ellipse">
          <a:avLst/>
        </a:prstGeom>
        <a:solidFill>
          <a:srgbClr val="B4C7E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altLang="en-US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Sail </a:t>
          </a:r>
          <a:r>
            <a:rPr kumimoji="0" lang="en-US" altLang="en-US" sz="1200" b="1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ariannu</a:t>
          </a:r>
          <a:r>
            <a:rPr kumimoji="0" lang="en-US" altLang="en-US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200" b="1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briodol</a:t>
          </a:r>
          <a:r>
            <a:rPr kumimoji="0" lang="en-US" altLang="en-US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
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Sicrhau bod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cyllidwyr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yn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ystyried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yr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holl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opsiynau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ac yn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dewis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y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mecanwaith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(au)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priodol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 fydd yn sicrhau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canlyniadau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y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cytunir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arnynt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yn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effeithiol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trwy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gydol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y peri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cyllidod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endParaRPr lang="en-GB" sz="1000" b="0" kern="1200" dirty="0"/>
        </a:p>
      </dsp:txBody>
      <dsp:txXfrm>
        <a:off x="4183760" y="3892676"/>
        <a:ext cx="1352947" cy="1342348"/>
      </dsp:txXfrm>
    </dsp:sp>
    <dsp:sp modelId="{3A79A98C-E3C1-4E33-8FCB-117723B0FECF}">
      <dsp:nvSpPr>
        <dsp:cNvPr id="0" name=""/>
        <dsp:cNvSpPr/>
      </dsp:nvSpPr>
      <dsp:spPr>
        <a:xfrm>
          <a:off x="1406010" y="3588543"/>
          <a:ext cx="1913357" cy="1898368"/>
        </a:xfrm>
        <a:prstGeom prst="ellipse">
          <a:avLst/>
        </a:prstGeom>
        <a:solidFill>
          <a:srgbClr val="EDC1C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endParaRPr kumimoji="0" lang="en-US" altLang="en-US" sz="12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altLang="en-US" sz="1200" b="1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Hyblygrwydd</a:t>
          </a:r>
          <a:endParaRPr kumimoji="0" lang="en-US" altLang="en-US" sz="12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Sicrhau, os yw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tystiolaeth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neu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amgylchiadau'n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cefnogi'r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angen, gall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sefydliadau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cyllidwr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sefydliadau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sy'n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cael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eu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hariannu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awgrymu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addasiadau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ar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gyfer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cytundeb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ar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y </a:t>
          </a:r>
          <a:r>
            <a:rPr kumimoji="0" lang="en-US" altLang="en-US" sz="10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cyd</a:t>
          </a:r>
          <a:r>
            <a:rPr kumimoji="0" lang="en-US" altLang="en-US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r>
            <a:rPr kumimoji="0" lang="en-US" altLang="en-US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
</a:t>
          </a:r>
          <a:endParaRPr lang="en-GB" sz="1100" b="0" kern="1200" dirty="0"/>
        </a:p>
      </dsp:txBody>
      <dsp:txXfrm>
        <a:off x="1686215" y="3866553"/>
        <a:ext cx="1352947" cy="1342348"/>
      </dsp:txXfrm>
    </dsp:sp>
    <dsp:sp modelId="{E123DF91-7030-4567-87E2-44F0F2A053CF}">
      <dsp:nvSpPr>
        <dsp:cNvPr id="0" name=""/>
        <dsp:cNvSpPr/>
      </dsp:nvSpPr>
      <dsp:spPr>
        <a:xfrm>
          <a:off x="633691" y="1239503"/>
          <a:ext cx="1914437" cy="1898088"/>
        </a:xfrm>
        <a:prstGeom prst="ellipse">
          <a:avLst/>
        </a:prstGeom>
        <a:solidFill>
          <a:srgbClr val="F8CBA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altLang="en-US" sz="1200" b="1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Ecwiti</a:t>
          </a:r>
          <a:r>
            <a:rPr kumimoji="0" lang="en-US" altLang="en-US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
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Sicrhau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tegwch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mynediad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i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bawb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-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creu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amgylchedd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ariannu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sy'n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gymesur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,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cael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gwared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ar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rwystrau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i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gynhwysiant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ac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adeiladu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 </a:t>
          </a:r>
          <a:r>
            <a:rPr kumimoji="0" lang="en-US" altLang="en-US" sz="11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cefnogaeth</a:t>
          </a:r>
          <a:r>
            <a:rPr kumimoji="0" lang="en-US" altLang="en-US" sz="11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</a:t>
          </a:r>
          <a:r>
            <a:rPr kumimoji="0" lang="en-US" altLang="en-US" sz="12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
</a:t>
          </a:r>
          <a:endParaRPr lang="en-GB" sz="1100" kern="1200" dirty="0"/>
        </a:p>
      </dsp:txBody>
      <dsp:txXfrm>
        <a:off x="914054" y="1517472"/>
        <a:ext cx="1353711" cy="1342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3E06CD-86BC-07C7-9BEC-83096BE8E3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20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F&amp;C Code of Practice Review - new Principles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BC4C6E-F563-1F31-EFF1-61D6375A3A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2241" y="0"/>
            <a:ext cx="2947035" cy="4920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F06B9-D1F0-46A1-B9D7-D24AC5F1315E}" type="datetimeFigureOut">
              <a:rPr lang="en-GB" smtClean="0"/>
              <a:t>21/04/2023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8812B-6307-C837-98AE-AE4B58E9B8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15495"/>
            <a:ext cx="2947035" cy="4920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EB59BB-4838-702E-A582-B5057D185F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2241" y="9315495"/>
            <a:ext cx="2947035" cy="4920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9AE00-C369-4A62-BFBE-C8329693DD2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2924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20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F&amp;C Code of Practice Review - new Principles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241" y="0"/>
            <a:ext cx="2947035" cy="4920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4CB0D-EE35-4676-B988-432634FF13FB}" type="datetimeFigureOut">
              <a:rPr lang="en-GB" smtClean="0"/>
              <a:t>21/04/2023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1225550"/>
            <a:ext cx="5883275" cy="3309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85" y="4719895"/>
            <a:ext cx="5440680" cy="386173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5495"/>
            <a:ext cx="2947035" cy="4920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241" y="9315495"/>
            <a:ext cx="2947035" cy="4920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CDB3B-6128-49D3-A76F-11CA3BD7E1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160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8CDB3B-6128-49D3-A76F-11CA3BD7E1C7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598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8CDB3B-6128-49D3-A76F-11CA3BD7E1C7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9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23159"/>
            <a:ext cx="9144000" cy="1086803"/>
          </a:xfrm>
        </p:spPr>
        <p:txBody>
          <a:bodyPr anchor="b">
            <a:normAutofit/>
          </a:bodyPr>
          <a:lstStyle>
            <a:lvl1pPr algn="ctr"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A2DA-A022-4153-9330-7B9A81300F45}" type="datetime1">
              <a:rPr lang="en-GB" smtClean="0"/>
              <a:t>21/04/2023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704" y="0"/>
            <a:ext cx="1438656" cy="169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9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37AA-FD40-4EBF-9A94-BB80204E6904}" type="datetime1">
              <a:rPr lang="en-GB" smtClean="0"/>
              <a:t>21/04/2023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44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23159"/>
            <a:ext cx="9144000" cy="1086803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A41CA1-0999-4BC3-B3F3-77BA3E92A520}" type="datetime1">
              <a:rPr lang="en-GB" smtClean="0"/>
              <a:t>21/04/2023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AF0CEA-B6E4-4B36-997F-98A93A01189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704" y="0"/>
            <a:ext cx="1438656" cy="169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05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F7C002-413F-464F-B27F-6A9CCFF25FDE}" type="datetime1">
              <a:rPr lang="en-GB" smtClean="0"/>
              <a:t>21/04/2023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AF0CEA-B6E4-4B36-997F-98A93A01189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9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049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23159"/>
            <a:ext cx="9144000" cy="1086803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7D6AB47-DFFB-4FAB-9846-F647E45B6473}" type="datetime1">
              <a:rPr lang="en-GB" smtClean="0"/>
              <a:t>21/04/2023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AF0CEA-B6E4-4B36-997F-98A93A01189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704" y="0"/>
            <a:ext cx="1438656" cy="169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049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E2803E-B85A-474D-9EA8-C852F428A5BD}" type="datetime1">
              <a:rPr lang="en-GB" smtClean="0"/>
              <a:t>21/04/2023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AF0CEA-B6E4-4B36-997F-98A93A01189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12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58220-DBEF-48C0-8999-20516D85517A}" type="datetime1">
              <a:rPr lang="en-GB" smtClean="0"/>
              <a:t>21/04/2023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F0CEA-B6E4-4B36-997F-98A93A01189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10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thirdsectorqueries@gov.uk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524000" y="1714500"/>
            <a:ext cx="9144000" cy="3152775"/>
          </a:xfrm>
        </p:spPr>
        <p:txBody>
          <a:bodyPr>
            <a:normAutofit/>
          </a:bodyPr>
          <a:lstStyle/>
          <a:p>
            <a:r>
              <a:rPr lang="en-GB" dirty="0"/>
              <a:t>Cyllid a </a:t>
            </a:r>
            <a:r>
              <a:rPr lang="en-GB" dirty="0" err="1"/>
              <a:t>Chydymffurfio</a:t>
            </a:r>
            <a:br>
              <a:rPr lang="en-GB" dirty="0"/>
            </a:br>
            <a:br>
              <a:rPr lang="en-GB" dirty="0"/>
            </a:br>
            <a:r>
              <a:rPr lang="en-GB" dirty="0" err="1"/>
              <a:t>Adolygu</a:t>
            </a:r>
            <a:r>
              <a:rPr lang="en-GB" dirty="0"/>
              <a:t> Cod </a:t>
            </a:r>
            <a:r>
              <a:rPr lang="en-GB" dirty="0" err="1"/>
              <a:t>Ymarfer</a:t>
            </a:r>
            <a:r>
              <a:rPr lang="en-GB" dirty="0"/>
              <a:t> </a:t>
            </a:r>
            <a:br>
              <a:rPr lang="en-GB" sz="4800" dirty="0"/>
            </a:b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AB59C7-A84A-3F28-549D-372FEA453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1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21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C9F2B9-EFCA-DE76-7224-D82EBAB0DF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28BAF4-52D2-4EEE-D18F-647D598D4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83622"/>
            <a:ext cx="9144000" cy="3862275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Set o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egwyddorion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sydd, o'u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cymhwyso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gilydd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yn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creu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amgylchedd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galluogi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grymuso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gyfer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creu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polisi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gwell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gwell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dylunio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gwasanaethau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gwell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canlyniadau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gymunedau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Cymru. 
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Bydd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hyn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hefyd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yn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arwain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at well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cynaliadwyedd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sefydliadau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 sector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gwirfoddol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sy'n eu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cyflawni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 
Nod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egwyddorion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hyn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yw gwneud cais i'r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ddau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gyllidwr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a'r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cyrff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ariennir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yn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gyfartal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mewn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cyd-destun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gyd-ymddiriedaeth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tryloywder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diogelwch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Mae sicrhau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sefydliadau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sector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gwirfoddol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chyrff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ariannu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yn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bartneriaid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cyfartal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mewn unrhyw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sgwrs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ariannu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
Mae'r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egwyddorion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wedi'u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cynllunio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 gael eu hystyried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a'u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defnyddio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fel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cylch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rhyng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-gysylltiedig,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rhinweddol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ymddygiad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nid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fel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gweithgareddau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annibynnol.
</a:t>
            </a:r>
            <a:endParaRPr lang="en-GB" sz="1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D9AAB8D-951F-0CD0-1846-E171F3E246C4}"/>
              </a:ext>
            </a:extLst>
          </p:cNvPr>
          <p:cNvSpPr/>
          <p:nvPr/>
        </p:nvSpPr>
        <p:spPr>
          <a:xfrm>
            <a:off x="102622" y="156762"/>
            <a:ext cx="2867001" cy="25341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4" name="Text Box 16">
            <a:extLst>
              <a:ext uri="{FF2B5EF4-FFF2-40B4-BE49-F238E27FC236}">
                <a16:creationId xmlns:a16="http://schemas.microsoft.com/office/drawing/2014/main" id="{F0F59B8D-CACB-9838-BD12-39863AFC5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737" y="613962"/>
            <a:ext cx="2190459" cy="1716524"/>
          </a:xfrm>
          <a:prstGeom prst="rect">
            <a:avLst/>
          </a:prstGeom>
          <a:solidFill>
            <a:srgbClr val="E2EF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Nod </a:t>
            </a:r>
            <a:r>
              <a:rPr lang="en-US" altLang="en-US" sz="16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Sylfaenol</a:t>
            </a:r>
            <a:endParaRPr lang="en-US" altLang="en-US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
Sut y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gallwn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wella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dylunio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darparu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rhaglenni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cyllid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yng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Nghymru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er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mwyn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cael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mwy</a:t>
            </a:r>
            <a:r>
              <a:rPr lang="en-US" alt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US" altLang="en-US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effaith</a:t>
            </a:r>
            <a:r>
              <a:rPr lang="en-US" alt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
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E7B7A589-F422-EE76-2F81-35229DE42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9F5453D2-3A38-268E-54C7-67A28CE6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10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9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84034-1C8C-DFCA-736C-40DAF255AC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DFCCC-54AA-085E-4EEF-119ADE484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11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FA66029-8726-4550-A361-7BB7C48FD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2" y="209550"/>
            <a:ext cx="2923902" cy="248139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 err="1">
                <a:solidFill>
                  <a:schemeClr val="tx1"/>
                </a:solidFill>
                <a:ea typeface="Calibri" panose="020F0502020204030204" pitchFamily="34" charset="0"/>
              </a:rPr>
              <a:t>Ecwiti</a:t>
            </a:r>
            <a:endParaRPr lang="en-US" altLang="en-US" sz="1600" b="1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/>
                </a:solidFill>
                <a:ea typeface="Calibri" panose="020F0502020204030204" pitchFamily="34" charset="0"/>
              </a:rPr>
              <a:t>
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Sicrhau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tegwch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mynediad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i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bawb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-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creu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amgylchedd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ariannu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sy'n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gymesur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cael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gwared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ar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rwystrau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i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gynhwysiant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ac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adeiladu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cefnogaeth</a:t>
            </a:r>
            <a:r>
              <a:rPr lang="en-US" altLang="en-US" sz="1600" dirty="0">
                <a:solidFill>
                  <a:schemeClr val="tx1"/>
                </a:solidFill>
                <a:ea typeface="Calibri" panose="020F0502020204030204" pitchFamily="34" charset="0"/>
              </a:rPr>
              <a:t>.</a:t>
            </a:r>
            <a:r>
              <a:rPr lang="en-US" altLang="en-US" sz="1600" b="1" dirty="0">
                <a:solidFill>
                  <a:schemeClr val="tx1"/>
                </a:solidFill>
                <a:ea typeface="Calibri" panose="020F0502020204030204" pitchFamily="34" charset="0"/>
              </a:rPr>
              <a:t>
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F2B92A-B259-4AC8-D27A-0659925BCC6D}"/>
              </a:ext>
            </a:extLst>
          </p:cNvPr>
          <p:cNvSpPr txBox="1"/>
          <p:nvPr/>
        </p:nvSpPr>
        <p:spPr>
          <a:xfrm>
            <a:off x="1524000" y="3021873"/>
            <a:ext cx="9144000" cy="3451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angen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i'n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cymunedau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gael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ystod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wasanaethau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hygyrch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ddiwallu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amrywiaeth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anghenion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unigol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rhaid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ni felly sicrhau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tegwch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mynediad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gyllid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golygu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cael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arferion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cyllido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sy'n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gymesur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cael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gwared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rwystrau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gynhwysiant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adeiladu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cefnogaeth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sefydliadau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sy'n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chael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hi'n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anodd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cymryd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rhan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mewn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prosesau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ariannu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golygu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amgylchedd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ariannu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sy'n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ennyn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ymddiriedaeth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hyrwyddo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tryloywder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pharch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gilydd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mae'n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ddiogel i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siarad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gwir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bo'n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bosib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briodol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golygu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cyflogi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prosesau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sy'n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annog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cydweithio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158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C9F2B9-EFCA-DE76-7224-D82EBAB0DF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28BAF4-52D2-4EEE-D18F-647D598D4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5307"/>
            <a:ext cx="9144000" cy="295059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E7B7A589-F422-EE76-2F81-35229DE42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6F8B3A7-4AEB-3F38-CA28-B93F3861D312}"/>
              </a:ext>
            </a:extLst>
          </p:cNvPr>
          <p:cNvSpPr/>
          <p:nvPr/>
        </p:nvSpPr>
        <p:spPr>
          <a:xfrm>
            <a:off x="75593" y="212103"/>
            <a:ext cx="2946282" cy="23830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Deialog</a:t>
            </a:r>
            <a:r>
              <a:rPr lang="en-US" altLang="en-US" sz="16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6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Gynnar</a:t>
            </a:r>
            <a:r>
              <a:rPr lang="en-US" altLang="en-US" sz="16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altLang="en-US" sz="16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Pharhaus</a:t>
            </a:r>
            <a:endParaRPr lang="en-US" altLang="en-US" sz="16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
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Sicrhau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ymgysylltiad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ystyrlon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rheolaidd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rhwng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cyllidwyr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chyrff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sector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gwirfoddol</a:t>
            </a:r>
            <a:r>
              <a:rPr lang="en-US" altLang="en-US" sz="16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
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06611-0E57-B9F6-893A-437284286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12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4A9E86-4F29-F087-B2F4-54675900BC06}"/>
              </a:ext>
            </a:extLst>
          </p:cNvPr>
          <p:cNvSpPr txBox="1"/>
          <p:nvPr/>
        </p:nvSpPr>
        <p:spPr>
          <a:xfrm>
            <a:off x="1524000" y="2595155"/>
            <a:ext cx="9144000" cy="3451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mwyn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sicrhau bod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gwasanaethau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wedi'u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cynllunio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a'u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darparu'n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well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gyfer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buddiolwyr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terfynol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 felly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maent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fwy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tebygol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ddatrys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broblem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gywir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sicrhau'r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canlyniadau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cywir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adeiladu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mewn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ymgysylltu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ystyrlon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rhwng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cyrff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sector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cyllidwr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gwirfoddol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phartneriaid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allweddol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eraill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pwynt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cynharaf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posibl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yn y broses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ariannu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(gan gynnwys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datblygu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polisi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dylunio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cyflenwi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ac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drwy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gydol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oes.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llwyddiant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dibynnu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partneriaethau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perthnasau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tymor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hir o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gydradd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amcanion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drwy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sianeli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cyfathrebu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agored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thryloyw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6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C9F2B9-EFCA-DE76-7224-D82EBAB0DF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728BAF4-52D2-4EEE-D18F-647D598D4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5307"/>
            <a:ext cx="9144000" cy="295059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E7B7A589-F422-EE76-2F81-35229DE42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06611-0E57-B9F6-893A-437284286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13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7FE50EC-CDB2-B701-E60C-2647332A6D27}"/>
              </a:ext>
            </a:extLst>
          </p:cNvPr>
          <p:cNvSpPr/>
          <p:nvPr/>
        </p:nvSpPr>
        <p:spPr>
          <a:xfrm>
            <a:off x="166687" y="212103"/>
            <a:ext cx="3186113" cy="260947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Gwerthfawrogi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Deilliannau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
Sicrhau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 yn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seilio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penderfyniadau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cyllido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ystyriaeth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eang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werthoedd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chanlyniadau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cymdeithasol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amgylcheddol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economaidd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
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B53F06-1B70-CC6A-27E4-70D6221E910F}"/>
              </a:ext>
            </a:extLst>
          </p:cNvPr>
          <p:cNvSpPr txBox="1"/>
          <p:nvPr/>
        </p:nvSpPr>
        <p:spPr>
          <a:xfrm>
            <a:off x="1524000" y="2821577"/>
            <a:ext cx="9144001" cy="265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Dylem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seilio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penderfyniadau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cyllido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adnabod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dadansoddi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cyffredin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o'r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materion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canlyniadau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ydym am eu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gweld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a'r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ffyrdd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posibl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o'u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cyflawni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gyda'n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gilydd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golygu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nad yw bob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amser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seilio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penderfyniadau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cyllido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prosesau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ariannol a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chystadleuol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yn unig a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chael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ystyriaeth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ehangach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werthoedd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chanlyniadau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cymdeithasol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amgylcheddol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gyda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mwy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bwyslais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weithio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mewn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partneriaeth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chydweithio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hynny'n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briodol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57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84034-1C8C-DFCA-736C-40DAF255AC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DFCCC-54AA-085E-4EEF-119ADE484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14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B14262D-28A0-B358-F7B9-3CA9BBE69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1" y="176214"/>
            <a:ext cx="3174273" cy="288920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tx1"/>
                </a:solidFill>
                <a:ea typeface="Calibri" panose="020F0502020204030204" pitchFamily="34" charset="0"/>
              </a:rPr>
              <a:t>Sail </a:t>
            </a:r>
            <a:r>
              <a:rPr lang="en-US" altLang="en-US" sz="1600" b="1" dirty="0" err="1">
                <a:solidFill>
                  <a:schemeClr val="tx1"/>
                </a:solidFill>
                <a:ea typeface="Calibri" panose="020F0502020204030204" pitchFamily="34" charset="0"/>
              </a:rPr>
              <a:t>ariannu</a:t>
            </a:r>
            <a:r>
              <a:rPr lang="en-US" altLang="en-US" sz="1600" b="1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altLang="en-US" sz="1600" b="1" dirty="0" err="1">
                <a:solidFill>
                  <a:schemeClr val="tx1"/>
                </a:solidFill>
                <a:ea typeface="Calibri" panose="020F0502020204030204" pitchFamily="34" charset="0"/>
              </a:rPr>
              <a:t>briodol</a:t>
            </a:r>
            <a:endParaRPr lang="en-US" altLang="en-US" sz="1600" b="1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tx1"/>
                </a:solidFill>
                <a:ea typeface="Calibri" panose="020F0502020204030204" pitchFamily="34" charset="0"/>
              </a:rPr>
              <a:t>
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Sicrhau bod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cyllidwyr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yn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ystyried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yr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holl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opsiynau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ac yn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dewis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y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mecanwaith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(au)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priodol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a fydd yn sicrhau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canlyniadau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y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cytunir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arnynt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yn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effeithiol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trwy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gydol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y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cyfnod</a:t>
            </a:r>
            <a:r>
              <a:rPr lang="en-US" altLang="en-US" sz="1400" dirty="0">
                <a:solidFill>
                  <a:schemeClr val="tx1"/>
                </a:solidFill>
                <a:ea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ea typeface="Calibri" panose="020F0502020204030204" pitchFamily="34" charset="0"/>
              </a:rPr>
              <a:t>cyllido</a:t>
            </a:r>
            <a:r>
              <a:rPr lang="en-US" altLang="en-US" sz="1600" b="1" dirty="0">
                <a:solidFill>
                  <a:schemeClr val="tx1"/>
                </a:solidFill>
                <a:ea typeface="Calibri" panose="020F0502020204030204" pitchFamily="34" charset="0"/>
              </a:rPr>
              <a:t>
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DCDEAA-14EC-CADE-5448-8C4679AA4832}"/>
              </a:ext>
            </a:extLst>
          </p:cNvPr>
          <p:cNvSpPr txBox="1"/>
          <p:nvPr/>
        </p:nvSpPr>
        <p:spPr>
          <a:xfrm>
            <a:off x="1524000" y="3135085"/>
            <a:ext cx="9144000" cy="265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adeiladu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mewn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pryd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ddeall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opsiynau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mwyn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dewis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sail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ariannu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allweddol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enwedig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ydych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chi'n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ystyried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cyflwyno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polisi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a'r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ffactorau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fydd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darparu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canlyniadau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llwyddiannus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dros y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tymor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hir.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Mae'r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ffactorau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yn cynnwys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cynaliadwyedd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staff,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sgiliau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chapasiti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sefydliadau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cyflenwi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ogystal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â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galluogi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gweithio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mewn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partneriaeth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chydweithio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sicrhau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bo'n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bosibl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sicrhau bod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adnoddau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canolbwyntio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sicrhau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canlyniadau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nid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prosesau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baichus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339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84034-1C8C-DFCA-736C-40DAF255AC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DFCCC-54AA-085E-4EEF-119ADE484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15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BC8D01E-5D65-A665-51ED-ED61A448CD1A}"/>
              </a:ext>
            </a:extLst>
          </p:cNvPr>
          <p:cNvSpPr/>
          <p:nvPr/>
        </p:nvSpPr>
        <p:spPr>
          <a:xfrm>
            <a:off x="190502" y="209550"/>
            <a:ext cx="3248024" cy="2812324"/>
          </a:xfrm>
          <a:prstGeom prst="ellipse">
            <a:avLst/>
          </a:prstGeom>
          <a:solidFill>
            <a:srgbClr val="EDC1C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Hyblygrwydd</a:t>
            </a:r>
            <a:endParaRPr lang="en-US" altLang="en-US" sz="16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
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Sicrhau, os yw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tystiolaeth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neu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amgylchiadau'n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cefnogi'r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angen, gall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sefydliadau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cyllidwr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sefydliadau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sy'n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cael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eu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hariannu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awgrymu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addasiadau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gyfer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cytundeb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US" altLang="en-US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US" altLang="en-US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cyd</a:t>
            </a:r>
            <a:r>
              <a:rPr lang="en-US" altLang="en-US" sz="16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
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4AB9418-33CA-252B-CA82-EB676B7991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8286CD-ACD3-6E10-97B0-E2D1AAD07307}"/>
              </a:ext>
            </a:extLst>
          </p:cNvPr>
          <p:cNvSpPr txBox="1"/>
          <p:nvPr/>
        </p:nvSpPr>
        <p:spPr>
          <a:xfrm>
            <a:off x="1524000" y="3100251"/>
            <a:ext cx="9144000" cy="265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Mae'n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anochel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bydd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pethau'n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newid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ystod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oes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eich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perthynas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ariannu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enwedig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yw'n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hirdymor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ac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angen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parodrwydd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gan y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sefydliad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cyllidwr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a'r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sefydliad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ariennir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gytuno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addasiadau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mewn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canlyniadau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gweithgareddau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amseru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patrymau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ariannu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 yw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tystiolaeth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neu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amgylchiadau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awgrymu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angen ail-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werthuso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Dylid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gwneud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fewn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fframwaith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set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gytûn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chadarn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fewnbynnau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i'r broses o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wneud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penderfyniadau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pawb yn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ymddiried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ynddo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17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6394ACD2-8EB8-307B-C244-FC3742BD0DF2}"/>
              </a:ext>
            </a:extLst>
          </p:cNvPr>
          <p:cNvGrpSpPr/>
          <p:nvPr/>
        </p:nvGrpSpPr>
        <p:grpSpPr>
          <a:xfrm>
            <a:off x="1134804" y="254000"/>
            <a:ext cx="7347044" cy="6502400"/>
            <a:chOff x="1134804" y="355600"/>
            <a:chExt cx="7347044" cy="650240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5729DEF-A1A1-ABBF-AEE1-567F0F5FAAB9}"/>
                </a:ext>
              </a:extLst>
            </p:cNvPr>
            <p:cNvSpPr txBox="1"/>
            <p:nvPr/>
          </p:nvSpPr>
          <p:spPr>
            <a:xfrm>
              <a:off x="1283688" y="355600"/>
              <a:ext cx="6971976" cy="6502400"/>
            </a:xfrm>
            <a:prstGeom prst="rect">
              <a:avLst/>
            </a:prstGeom>
            <a:noFill/>
          </p:spPr>
          <p:txBody>
            <a:bodyPr wrap="square">
              <a:prstTxWarp prst="textArchUp">
                <a:avLst>
                  <a:gd name="adj" fmla="val 10976038"/>
                </a:avLst>
              </a:prstTxWarp>
              <a:spAutoFit/>
            </a:bodyPr>
            <a:lstStyle/>
            <a:p>
              <a:endParaRPr lang="en-GB" sz="4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2499847-8C33-105C-2416-AB7BB5EF7899}"/>
                </a:ext>
              </a:extLst>
            </p:cNvPr>
            <p:cNvSpPr txBox="1"/>
            <p:nvPr/>
          </p:nvSpPr>
          <p:spPr>
            <a:xfrm>
              <a:off x="1134804" y="581608"/>
              <a:ext cx="7347044" cy="6208764"/>
            </a:xfrm>
            <a:prstGeom prst="rect">
              <a:avLst/>
            </a:prstGeom>
            <a:noFill/>
          </p:spPr>
          <p:txBody>
            <a:bodyPr wrap="square">
              <a:prstTxWarp prst="textArchDown">
                <a:avLst>
                  <a:gd name="adj" fmla="val 21560447"/>
                </a:avLst>
              </a:prstTxWarp>
              <a:spAutoFit/>
            </a:bodyPr>
            <a:lstStyle/>
            <a:p>
              <a:endParaRPr lang="en-GB" sz="4000" dirty="0"/>
            </a:p>
          </p:txBody>
        </p:sp>
        <p:graphicFrame>
          <p:nvGraphicFramePr>
            <p:cNvPr id="26" name="Diagram 25">
              <a:extLst>
                <a:ext uri="{FF2B5EF4-FFF2-40B4-BE49-F238E27FC236}">
                  <a16:creationId xmlns:a16="http://schemas.microsoft.com/office/drawing/2014/main" id="{3978078D-738A-EAC4-F260-4F97040F590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26184696"/>
                </p:ext>
              </p:extLst>
            </p:nvPr>
          </p:nvGraphicFramePr>
          <p:xfrm>
            <a:off x="1134804" y="723015"/>
            <a:ext cx="7222387" cy="528438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3DDDC5A7-68CF-1C74-FF8A-31903E4AF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0125" y="6425247"/>
            <a:ext cx="2743200" cy="365125"/>
          </a:xfrm>
        </p:spPr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16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01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1C369-BF19-9667-1274-58AE02252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525"/>
            <a:ext cx="8525691" cy="991235"/>
          </a:xfrm>
        </p:spPr>
        <p:txBody>
          <a:bodyPr>
            <a:noAutofit/>
          </a:bodyPr>
          <a:lstStyle/>
          <a:p>
            <a:r>
              <a:rPr lang="cy-GB" sz="4400" kern="1200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Sut fedrwch chi helpu?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FA2220-7BA4-E660-FCC0-3C265F692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7360"/>
            <a:ext cx="9144000" cy="488696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cy-GB" sz="5400" kern="1200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Dywedwch wrthym beth sy'n bwysig i chi</a:t>
            </a:r>
          </a:p>
          <a:p>
            <a:pPr algn="ctr"/>
            <a:endParaRPr lang="en-GB" sz="5400" kern="12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endParaRPr lang="cy-GB" sz="5400" kern="12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r>
              <a:rPr lang="cy-GB" sz="5400" kern="1200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Ydy'r egwyddorion drafft yn adlewyrchu'r hyn rydych chi'n meddwl y dylai'r berthynas ariannu edrych fel</a:t>
            </a:r>
          </a:p>
          <a:p>
            <a:pPr algn="ctr"/>
            <a:endParaRPr lang="en-GB" sz="5400" kern="12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endParaRPr lang="cy-GB" sz="5400" kern="12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r>
              <a:rPr lang="cy-GB" sz="5400" kern="1200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Dywedwch wrthym beth fyddech chi'n ei newid </a:t>
            </a:r>
          </a:p>
          <a:p>
            <a:pPr algn="ctr"/>
            <a:endParaRPr lang="en-GB" sz="5400" kern="12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/>
            <a:r>
              <a:rPr lang="cy-GB" sz="5400" kern="1200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Atgoffwch ni o’r pethau rydyn ni wedi’u anghofio </a:t>
            </a:r>
            <a:endParaRPr lang="en-GB" sz="5400" kern="12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br>
              <a:rPr lang="en-GB" dirty="0"/>
            </a:br>
            <a:r>
              <a:rPr lang="en-GB" dirty="0"/>
              <a:t>
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4966F-D57C-91EB-2439-805E46A7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17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968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DFA2220-7BA4-E660-FCC0-3C265F692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7360"/>
            <a:ext cx="9144000" cy="488696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cy-GB" sz="5200" dirty="0">
                <a:effectLst/>
              </a:rPr>
              <a:t>Rhowch unrhyw adborth i:</a:t>
            </a:r>
            <a:br>
              <a:rPr lang="cy-GB" sz="9600" dirty="0">
                <a:effectLst/>
                <a:latin typeface="Segoe UI Web (West European)"/>
              </a:rPr>
            </a:br>
            <a:br>
              <a:rPr lang="en-GB" sz="5400" dirty="0"/>
            </a:br>
            <a:br>
              <a:rPr lang="en-GB" sz="5400" dirty="0"/>
            </a:br>
            <a:r>
              <a:rPr lang="en-GB" sz="5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thirdsectorqueries@gov.uk</a:t>
            </a:r>
            <a:endParaRPr lang="en-GB" sz="5400" dirty="0"/>
          </a:p>
          <a:p>
            <a:pPr algn="ctr"/>
            <a:br>
              <a:rPr lang="en-GB" sz="5400" dirty="0"/>
            </a:br>
            <a:br>
              <a:rPr lang="en-GB" sz="5400" dirty="0"/>
            </a:br>
            <a:r>
              <a:rPr lang="en-GB" sz="5400" dirty="0"/>
              <a:t>Diolch</a:t>
            </a:r>
            <a:br>
              <a:rPr lang="en-GB" dirty="0"/>
            </a:br>
            <a:r>
              <a:rPr lang="en-GB" dirty="0"/>
              <a:t>
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4966F-D57C-91EB-2439-805E46A7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18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78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504950" y="1781175"/>
            <a:ext cx="8694127" cy="3314699"/>
          </a:xfrm>
        </p:spPr>
        <p:txBody>
          <a:bodyPr>
            <a:normAutofit fontScale="92500" lnSpcReduction="10000"/>
          </a:bodyPr>
          <a:lstStyle/>
          <a:p>
            <a:r>
              <a:rPr lang="en-GB" sz="4800" dirty="0"/>
              <a:t>Pam?</a:t>
            </a:r>
          </a:p>
          <a:p>
            <a:r>
              <a:rPr lang="en-GB" sz="4800" dirty="0"/>
              <a:t>
Beth?</a:t>
            </a:r>
          </a:p>
          <a:p>
            <a:r>
              <a:rPr lang="en-GB" sz="4800" dirty="0"/>
              <a:t>
Sut?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AB59C7-A84A-3F28-549D-372FEA453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7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504950" y="447041"/>
            <a:ext cx="9144000" cy="6274434"/>
          </a:xfrm>
        </p:spPr>
        <p:txBody>
          <a:bodyPr>
            <a:normAutofit fontScale="4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0" dirty="0">
                <a:latin typeface="Arial" panose="020B0604020202020204" pitchFamily="34" charset="0"/>
                <a:cs typeface="Arial" panose="020B0604020202020204" pitchFamily="34" charset="0"/>
              </a:rPr>
              <a:t>Cefndir</a:t>
            </a:r>
            <a:r>
              <a:rPr lang="en-GB" sz="9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300" dirty="0"/>
              <a:t>
</a:t>
            </a:r>
            <a:r>
              <a:rPr lang="en-GB" sz="9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4800" dirty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500" dirty="0">
                <a:latin typeface="Arial" panose="020B0604020202020204" pitchFamily="34" charset="0"/>
                <a:cs typeface="Arial" panose="020B0604020202020204" pitchFamily="34" charset="0"/>
              </a:rPr>
              <a:t>Mae'r Cod yn rhan annatod o Gynllun y Trydydd Sector ac mae'n nodi </a:t>
            </a:r>
            <a:r>
              <a:rPr lang="en-GB" sz="6500" dirty="0" err="1">
                <a:latin typeface="Arial" panose="020B0604020202020204" pitchFamily="34" charset="0"/>
                <a:cs typeface="Arial" panose="020B0604020202020204" pitchFamily="34" charset="0"/>
              </a:rPr>
              <a:t>egwyddorion</a:t>
            </a:r>
            <a:r>
              <a:rPr lang="en-GB" sz="6500" dirty="0">
                <a:latin typeface="Arial" panose="020B0604020202020204" pitchFamily="34" charset="0"/>
                <a:cs typeface="Arial" panose="020B0604020202020204" pitchFamily="34" charset="0"/>
              </a:rPr>
              <a:t> allweddol sy'n sail i gyllid Llywodraeth Cymru ar gyfer y </a:t>
            </a:r>
            <a:r>
              <a:rPr lang="en-GB" sz="6500" b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trydedd</a:t>
            </a:r>
            <a:r>
              <a:rPr lang="en-GB" sz="6500" b="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6500" dirty="0">
                <a:latin typeface="Arial" panose="020B0604020202020204" pitchFamily="34" charset="0"/>
                <a:cs typeface="Arial" panose="020B0604020202020204" pitchFamily="34" charset="0"/>
              </a:rPr>
              <a:t>sector gwirfoddol a'r </a:t>
            </a:r>
            <a:r>
              <a:rPr lang="en-GB" sz="65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6500" dirty="0">
                <a:latin typeface="Arial" panose="020B0604020202020204" pitchFamily="34" charset="0"/>
                <a:cs typeface="Arial" panose="020B0604020202020204" pitchFamily="34" charset="0"/>
              </a:rPr>
              <a:t> y mae Llywodraeth Cymru yn </a:t>
            </a:r>
            <a:r>
              <a:rPr lang="en-GB" sz="65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6500" dirty="0">
                <a:latin typeface="Arial" panose="020B0604020202020204" pitchFamily="34" charset="0"/>
                <a:cs typeface="Arial" panose="020B0604020202020204" pitchFamily="34" charset="0"/>
              </a:rPr>
              <a:t> ddisgwyl gan y sector yn gyfnewid am hynny.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6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6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6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500" dirty="0">
                <a:latin typeface="Arial" panose="020B0604020202020204" pitchFamily="34" charset="0"/>
                <a:cs typeface="Arial" panose="020B0604020202020204" pitchFamily="34" charset="0"/>
              </a:rPr>
              <a:t>Sicrhau mynediad teg i gyllid cyhoeddus yn uniongyrchol gan y Llywodraeth ac yn anuniongyrchol drwy gyllid a ragwelir gan gyrff cyhoeddus er mwyn galluogi'r sector i gefnogi ein cymunedau yng Nghymru.</a:t>
            </a:r>
          </a:p>
          <a:p>
            <a:r>
              <a:rPr lang="en-GB" sz="4800" dirty="0"/>
              <a:t>
</a:t>
            </a:r>
          </a:p>
          <a:p>
            <a:endParaRPr lang="en-GB" sz="4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AB59C7-A84A-3F28-549D-372FEA453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504950" y="838200"/>
            <a:ext cx="9144000" cy="5588726"/>
          </a:xfrm>
        </p:spPr>
        <p:txBody>
          <a:bodyPr>
            <a:normAutofit fontScale="77500" lnSpcReduction="20000"/>
          </a:bodyPr>
          <a:lstStyle/>
          <a:p>
            <a:r>
              <a:rPr lang="en-GB" sz="5700" dirty="0"/>
              <a:t>Pam?</a:t>
            </a:r>
          </a:p>
          <a:p>
            <a:pPr algn="just"/>
            <a:r>
              <a:rPr lang="en-GB" sz="4800" dirty="0"/>
              <a:t>
</a:t>
            </a:r>
            <a:r>
              <a:rPr lang="en-GB" sz="2900" dirty="0"/>
              <a:t>
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Cyhoeddwyd y Cod yn 2014, ers hynny mae’r dirwedd ddeddfwriaethol a </a:t>
            </a:r>
            <a:r>
              <a:rPr lang="en-GB" sz="3400" dirty="0" err="1">
                <a:latin typeface="Arial" panose="020B0604020202020204" pitchFamily="34" charset="0"/>
                <a:cs typeface="Arial" panose="020B0604020202020204" pitchFamily="34" charset="0"/>
              </a:rPr>
              <a:t>chyllido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 lle mae'r </a:t>
            </a:r>
            <a:r>
              <a:rPr lang="en-GB" sz="3400" b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trydedd</a:t>
            </a:r>
            <a:r>
              <a:rPr lang="en-GB" sz="34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sector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 gwirfoddol a'r cyrff ariannu yn gweithredu wedi newid yn llwyr.</a:t>
            </a:r>
          </a:p>
          <a:p>
            <a:pPr algn="just"/>
            <a:endParaRPr lang="en-GB" sz="3400" dirty="0"/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Er </a:t>
            </a:r>
            <a:r>
              <a:rPr lang="en-GB" sz="34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 fod yn fecanwaith allweddol mae'r ymwybyddiaeth am y Cod yn y sector cyhoeddus a </a:t>
            </a:r>
            <a:r>
              <a:rPr lang="en-GB" sz="3400" b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trydedd</a:t>
            </a:r>
            <a:r>
              <a:rPr lang="en-GB" sz="34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sector </a:t>
            </a:r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gwirfoddol yn wael.</a:t>
            </a:r>
          </a:p>
          <a:p>
            <a:r>
              <a:rPr lang="en-GB" sz="4800" dirty="0"/>
              <a:t>
</a:t>
            </a:r>
          </a:p>
          <a:p>
            <a:endParaRPr lang="en-GB" sz="4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AB59C7-A84A-3F28-549D-372FEA453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3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504950" y="838200"/>
            <a:ext cx="9144000" cy="5704840"/>
          </a:xfrm>
        </p:spPr>
        <p:txBody>
          <a:bodyPr>
            <a:normAutofit fontScale="40000" lnSpcReduction="20000"/>
          </a:bodyPr>
          <a:lstStyle/>
          <a:p>
            <a:r>
              <a:rPr lang="en-GB" sz="11000" dirty="0"/>
              <a:t>Beth?</a:t>
            </a:r>
          </a:p>
          <a:p>
            <a:pPr algn="just"/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6000" dirty="0"/>
          </a:p>
          <a:p>
            <a:pPr algn="just"/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Mae’r is-bwyllgor Cyllido a Chydymffurfio wedi penderfynu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bod yn amserol ac yn angenrheidiol adolygu'r Cod ar ran Cyngor Partneriaeth y Trydydd Sector a'r Gweinidog Cyfiawnder Cymdeithasol. </a:t>
            </a:r>
          </a:p>
          <a:p>
            <a:pPr algn="just"/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
Bydd y canlyniad yn God newydd y mae'r holl randdeiliaid allweddol a enwir yn ffurfiol ac yn gyhoeddus yn cofrestru i.</a:t>
            </a:r>
          </a:p>
          <a:p>
            <a:pPr algn="just"/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
Byddwn ni'n codi ymwybyddiaeth o'r Cod Newydd drwy'r </a:t>
            </a:r>
            <a:r>
              <a:rPr lang="en-GB" sz="6000" b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trydedd</a:t>
            </a:r>
            <a:r>
              <a:rPr lang="en-GB" sz="60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sector/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gwirfoddol sector a gyda chyrff cyllido sector cyhoeddus. </a:t>
            </a:r>
            <a:r>
              <a:rPr lang="en-GB" sz="5900" dirty="0"/>
              <a:t>
</a:t>
            </a:r>
            <a:endParaRPr lang="en-GB" sz="2800" dirty="0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4800" dirty="0"/>
          </a:p>
          <a:p>
            <a:endParaRPr lang="en-GB" sz="4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AB59C7-A84A-3F28-549D-372FEA453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5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23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504950" y="838200"/>
            <a:ext cx="9144000" cy="5883275"/>
          </a:xfrm>
        </p:spPr>
        <p:txBody>
          <a:bodyPr>
            <a:normAutofit fontScale="55000" lnSpcReduction="20000"/>
          </a:bodyPr>
          <a:lstStyle/>
          <a:p>
            <a:r>
              <a:rPr lang="en-GB" sz="8000" dirty="0"/>
              <a:t>Sut?</a:t>
            </a:r>
          </a:p>
          <a:p>
            <a:endParaRPr lang="en-GB" sz="6600" dirty="0"/>
          </a:p>
          <a:p>
            <a:pPr algn="just"/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Bydd y broses adolygu yn defnyddio 5 ffordd o weithio fel fframwaith gweithredu, gan sicrhau bod gan y </a:t>
            </a:r>
            <a:r>
              <a:rPr lang="en-GB" sz="4800" b="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trydedd</a:t>
            </a:r>
            <a:r>
              <a:rPr lang="en-GB" sz="4800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sector</a:t>
            </a: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 gwirfoddol a'r sector cyhoeddus lais cyfartal yn y broses.</a:t>
            </a:r>
          </a:p>
          <a:p>
            <a:pPr algn="just"/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</a:p>
          <a:p>
            <a:pPr algn="just"/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Byddwn yn cyd-gynhyrchu Cod newydd gyda'r holl randdeiliaid gan gynnwys y cyrff hynny yr ydym am eu gweld yn cael eu cipio gan y Cod.</a:t>
            </a:r>
          </a:p>
          <a:p>
            <a:pPr algn="just"/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Mi fydd y broses ymgysylltu yn cymryd </a:t>
            </a:r>
            <a:r>
              <a:rPr lang="en-GB" sz="4800" dirty="0" err="1">
                <a:latin typeface="Arial" panose="020B0604020202020204" pitchFamily="34" charset="0"/>
                <a:cs typeface="Arial" panose="020B0604020202020204" pitchFamily="34" charset="0"/>
              </a:rPr>
              <a:t>peth</a:t>
            </a: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 amser i'w chwblhau. </a:t>
            </a:r>
            <a:r>
              <a:rPr lang="en-GB" sz="4800" dirty="0"/>
              <a:t>
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AB59C7-A84A-3F28-549D-372FEA453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6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34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1C369-BF19-9667-1274-58AE02252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5920"/>
            <a:ext cx="8525691" cy="1249680"/>
          </a:xfrm>
        </p:spPr>
        <p:txBody>
          <a:bodyPr>
            <a:noAutofit/>
          </a:bodyPr>
          <a:lstStyle/>
          <a:p>
            <a:br>
              <a:rPr lang="en-GB" sz="4400" dirty="0"/>
            </a:b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Nod </a:t>
            </a:r>
            <a:r>
              <a:rPr lang="en-GB" sz="4400" dirty="0" err="1"/>
              <a:t>yr</a:t>
            </a:r>
            <a:r>
              <a:rPr lang="en-GB" sz="4400" dirty="0"/>
              <a:t> </a:t>
            </a:r>
            <a:r>
              <a:rPr lang="en-GB" sz="4400" dirty="0" err="1"/>
              <a:t>Adolygiad</a:t>
            </a:r>
            <a:r>
              <a:rPr lang="en-GB" sz="4400" dirty="0"/>
              <a:t>
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FA2220-7BA4-E660-FCC0-3C265F692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10080"/>
            <a:ext cx="9144000" cy="47142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Rydym am greu Cod sy'n cael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ddefnyddio'n helaeth i wella dyluniad a darpariaeth rhaglenni ariannu yng Nghymru er mwyn cael mwy o effaith ar ein cymunedau.  Er mwyn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cyflawni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mae angen i ni...</a:t>
            </a:r>
            <a:r>
              <a:rPr lang="en-GB" sz="2400" dirty="0"/>
              <a:t>
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GB" b="0" i="0" dirty="0">
                <a:effectLst/>
                <a:latin typeface="Roboto" panose="02000000000000000000" pitchFamily="2" charset="0"/>
              </a:rPr>
              <a:t>Gwneud y Cod yn fwy hygyrch a hyrwyddo ymwybyddiaeth ehangach o'r Cod.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Moderneiddio a symleiddio'r iaith.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Bydd y ddogfen newydd yn grynodeb o 1 tudalen o 5 egwyddor gyda nod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sylfaenol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- gyda chanllawiau technegol ategol ar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hôl hi mewn dogfen fer.</a:t>
            </a:r>
          </a:p>
          <a:p>
            <a:br>
              <a:rPr lang="en-GB" dirty="0"/>
            </a:br>
            <a:r>
              <a:rPr lang="en-GB" dirty="0"/>
              <a:t>
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4966F-D57C-91EB-2439-805E46A7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7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52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1C369-BF19-9667-1274-58AE02252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5920"/>
            <a:ext cx="8525691" cy="1224280"/>
          </a:xfrm>
        </p:spPr>
        <p:txBody>
          <a:bodyPr>
            <a:noAutofit/>
          </a:bodyPr>
          <a:lstStyle/>
          <a:p>
            <a:pPr algn="ctr"/>
            <a:r>
              <a:rPr lang="cy-GB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 Pump Egwyddor Ddrafft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FA2220-7BA4-E660-FCC0-3C265F692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08480"/>
            <a:ext cx="9144000" cy="481584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Ecwiti</a:t>
            </a:r>
          </a:p>
          <a:p>
            <a:pPr algn="ctr"/>
            <a:endParaRPr lang="en-GB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Deialog Gynnar a </a:t>
            </a:r>
          </a:p>
          <a:p>
            <a:pPr algn="ctr"/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Pharhaus</a:t>
            </a:r>
          </a:p>
          <a:p>
            <a:pPr algn="ctr"/>
            <a:endParaRPr lang="en-GB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Gwerthfawrogi a Deilliannau</a:t>
            </a:r>
          </a:p>
          <a:p>
            <a:pPr algn="ctr"/>
            <a:endParaRPr lang="en-GB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Sail ariannu briodol</a:t>
            </a:r>
          </a:p>
          <a:p>
            <a:pPr algn="ctr"/>
            <a:endParaRPr lang="en-GB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400" dirty="0">
                <a:latin typeface="Arial" panose="020B0604020202020204" pitchFamily="34" charset="0"/>
                <a:cs typeface="Arial" panose="020B0604020202020204" pitchFamily="34" charset="0"/>
              </a:rPr>
              <a:t>Hyblygrwydd</a:t>
            </a:r>
          </a:p>
          <a:p>
            <a:br>
              <a:rPr lang="en-GB" dirty="0"/>
            </a:br>
            <a:r>
              <a:rPr lang="en-GB" dirty="0"/>
              <a:t>
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4966F-D57C-91EB-2439-805E46A7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8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62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1C369-BF19-9667-1274-58AE02252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7360"/>
            <a:ext cx="8525691" cy="1076960"/>
          </a:xfrm>
        </p:spPr>
        <p:txBody>
          <a:bodyPr>
            <a:noAutofit/>
          </a:bodyPr>
          <a:lstStyle/>
          <a:p>
            <a:pPr algn="ctr"/>
            <a:r>
              <a:rPr lang="cy-GB" sz="3800" kern="1200" dirty="0"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Themâu sy'n rhedeg drwy'r Egwyddorion</a:t>
            </a:r>
            <a:endParaRPr lang="cy-GB" sz="3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FA2220-7BA4-E660-FCC0-3C265F692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37806"/>
            <a:ext cx="9144000" cy="4586514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GB" sz="5100" dirty="0">
                <a:latin typeface="Arial" panose="020B0604020202020204" pitchFamily="34" charset="0"/>
                <a:cs typeface="Arial" panose="020B0604020202020204" pitchFamily="34" charset="0"/>
              </a:rPr>
              <a:t>Cydnabyddiaeth o Annibyniaeth</a:t>
            </a:r>
          </a:p>
          <a:p>
            <a:pPr algn="ctr"/>
            <a:endParaRPr lang="en-GB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5100" dirty="0">
                <a:latin typeface="Arial" panose="020B0604020202020204" pitchFamily="34" charset="0"/>
                <a:cs typeface="Arial" panose="020B0604020202020204" pitchFamily="34" charset="0"/>
              </a:rPr>
              <a:t>Tryloywder</a:t>
            </a:r>
          </a:p>
          <a:p>
            <a:pPr algn="ctr"/>
            <a:endParaRPr lang="en-GB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5100" dirty="0">
                <a:latin typeface="Arial" panose="020B0604020202020204" pitchFamily="34" charset="0"/>
                <a:cs typeface="Arial" panose="020B0604020202020204" pitchFamily="34" charset="0"/>
              </a:rPr>
              <a:t>Ymddiriedolaeth</a:t>
            </a:r>
          </a:p>
          <a:p>
            <a:pPr algn="ctr"/>
            <a:endParaRPr lang="en-GB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5100" dirty="0">
                <a:latin typeface="Arial" panose="020B0604020202020204" pitchFamily="34" charset="0"/>
                <a:cs typeface="Arial" panose="020B0604020202020204" pitchFamily="34" charset="0"/>
              </a:rPr>
              <a:t>Iaith Addas</a:t>
            </a:r>
          </a:p>
          <a:p>
            <a:pPr algn="ctr"/>
            <a:endParaRPr lang="en-GB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5100" dirty="0">
                <a:latin typeface="Arial" panose="020B0604020202020204" pitchFamily="34" charset="0"/>
                <a:cs typeface="Arial" panose="020B0604020202020204" pitchFamily="34" charset="0"/>
              </a:rPr>
              <a:t>Capasiti i Ymgysylltu</a:t>
            </a:r>
          </a:p>
          <a:p>
            <a:pPr algn="ctr"/>
            <a:endParaRPr lang="en-GB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5100" dirty="0">
                <a:latin typeface="Arial" panose="020B0604020202020204" pitchFamily="34" charset="0"/>
                <a:cs typeface="Arial" panose="020B0604020202020204" pitchFamily="34" charset="0"/>
              </a:rPr>
              <a:t>Diogelwch</a:t>
            </a:r>
          </a:p>
          <a:p>
            <a:br>
              <a:rPr lang="en-GB" dirty="0"/>
            </a:br>
            <a:r>
              <a:rPr lang="en-GB" dirty="0"/>
              <a:t>
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4966F-D57C-91EB-2439-805E46A7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>
                <a:solidFill>
                  <a:schemeClr val="tx1"/>
                </a:solidFill>
              </a:rPr>
              <a:pPr/>
              <a:t>9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77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5.xml.rels>&#65279;<?xml version="1.0" encoding="utf-8"?><Relationships xmlns="http://schemas.openxmlformats.org/package/2006/relationships"><Relationship Type="http://schemas.openxmlformats.org/officeDocument/2006/relationships/customXmlProps" Target="/customXML/itemProps5.xml" Id="Rd3c4172d526e4b2384ade4b889302c76" /></Relationships>
</file>

<file path=customXML/item5.xml><?xml version="1.0" encoding="utf-8"?>
<metadata xmlns="http://www.objective.com/ecm/document/metadata/FF3C5B18883D4E21973B57C2EEED7FD1" version="1.0.0">
  <systemFields>
    <field name="Objective-Id">
      <value order="0">A44488175</value>
    </field>
    <field name="Objective-Title">
      <value order="0">F&amp;C Presentation Slides - Draft V1 - Cymraeg</value>
    </field>
    <field name="Objective-Description">
      <value order="0"/>
    </field>
    <field name="Objective-CreationStamp">
      <value order="0">2023-03-14T15:12:14Z</value>
    </field>
    <field name="Objective-IsApproved">
      <value order="0">false</value>
    </field>
    <field name="Objective-IsPublished">
      <value order="0">true</value>
    </field>
    <field name="Objective-DatePublished">
      <value order="0">2023-04-21T12:46:54Z</value>
    </field>
    <field name="Objective-ModificationStamp">
      <value order="0">2023-04-21T12:46:54Z</value>
    </field>
    <field name="Objective-Owner">
      <value order="0">Yearsley, Janine (ESJWL - Communities &amp; Tackling Poverty)</value>
    </field>
    <field name="Objective-Path">
      <value order="0">Objective Global Folder:#Business File Plan:WG Organisational Groups:NEW - Post April 2022 - Education, Social Justice &amp; Welsh Language:Communities &amp; Tackling Poverty:Education, Social Justice &amp; Welsh Language (ESJWL) - Communities &amp; Tackling Poverty - Cohesive Communities Division:1 - Save:CTP - Cohesive Communities Division - Third Sector Policy and Support:Third Sector Policy and Support:Support Workstream:Third Sector Policy &amp; Support - Funding &amp; Compliance Sub-Committee - 2022-2025:Code of Practice Review</value>
    </field>
    <field name="Objective-Parent">
      <value order="0">Code of Practice Review</value>
    </field>
    <field name="Objective-State">
      <value order="0">Published</value>
    </field>
    <field name="Objective-VersionId">
      <value order="0">vA85490877</value>
    </field>
    <field name="Objective-Version">
      <value order="0">9.0</value>
    </field>
    <field name="Objective-VersionNumber">
      <value order="0">10</value>
    </field>
    <field name="Objective-VersionComment">
      <value order="0"/>
    </field>
    <field name="Objective-FileNumber">
      <value order="0">qA1608824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>2023-03-13T23:00:00Z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5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C4780F14B23F9D4EB10C76CCDD763BA1" ma:contentTypeVersion="10" ma:contentTypeDescription="Upload an image or a photograph." ma:contentTypeScope="" ma:versionID="b0cd6937aef20a0f8128e9a5c0c863ad">
  <xsd:schema xmlns:xsd="http://www.w3.org/2001/XMLSchema" xmlns:xs="http://www.w3.org/2001/XMLSchema" xmlns:p="http://schemas.microsoft.com/office/2006/metadata/properties" xmlns:ns1="http://schemas.microsoft.com/sharepoint/v3" xmlns:ns2="ba82f89e-a2ce-4987-8cb0-5d6246218c12" targetNamespace="http://schemas.microsoft.com/office/2006/metadata/properties" ma:root="true" ma:fieldsID="71675f1ff7a9f557434e3303984c6602" ns1:_="" ns2:_="">
    <xsd:import namespace="http://schemas.microsoft.com/sharepoint/v3"/>
    <xsd:import namespace="ba82f89e-a2ce-4987-8cb0-5d6246218c12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2f89e-a2ce-4987-8cb0-5d6246218c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Tags" ma:internalName="MediaServiceAutoTags" ma:readOnly="true">
      <xsd:simpleType>
        <xsd:restriction base="dms:Text"/>
      </xsd:simple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817C2F-345E-49CB-A7C1-E029ED46D097}">
  <ds:schemaRefs>
    <ds:schemaRef ds:uri="ba82f89e-a2ce-4987-8cb0-5d6246218c12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56B696F-22A7-4765-8412-25A5208654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a82f89e-a2ce-4987-8cb0-5d6246218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CB9400-F5D5-41FC-AA9A-B0F17EFF38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1395</Words>
  <Application>Microsoft Office PowerPoint</Application>
  <PresentationFormat>Widescreen</PresentationFormat>
  <Paragraphs>141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Roboto</vt:lpstr>
      <vt:lpstr>Segoe UI Web (West European)</vt:lpstr>
      <vt:lpstr>Office Theme</vt:lpstr>
      <vt:lpstr>Cyllid a Chydymffurfio  Adolygu Cod Ymarfer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Nod yr Adolygiad
</vt:lpstr>
      <vt:lpstr>Y Pump Egwyddor Ddrafft</vt:lpstr>
      <vt:lpstr>Themâu sy'n rhedeg drwy'r Egwyddorion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Sut fedrwch chi helpu?</vt:lpstr>
      <vt:lpstr>PowerPoint Presentation</vt:lpstr>
    </vt:vector>
  </TitlesOfParts>
  <Company>Welsh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O'Leary, Paul (OFM - Communications)</dc:creator>
  <cp:lastModifiedBy>Yearsley, Janine (ESJWL - Communities &amp; Tackling Poverty)</cp:lastModifiedBy>
  <cp:revision>38</cp:revision>
  <cp:lastPrinted>2023-03-16T15:17:23Z</cp:lastPrinted>
  <dcterms:created xsi:type="dcterms:W3CDTF">2021-10-01T09:00:13Z</dcterms:created>
  <dcterms:modified xsi:type="dcterms:W3CDTF">2023-04-21T12:46:49Z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0x01010200C4780F14B23F9D4EB10C76CCDD763BA1</vt:lpwstr>
  </property>
  <property fmtid="{D5CDD505-2E9C-101B-9397-08002B2CF9AE}" pid="3" name="Objective-Id">
    <vt:lpwstr>A44488175</vt:lpwstr>
  </property>
  <property fmtid="{D5CDD505-2E9C-101B-9397-08002B2CF9AE}" pid="4" name="Objective-Title">
    <vt:lpwstr>F&amp;C Presentation Slides - Draft V1 - Cymraeg</vt:lpwstr>
  </property>
  <property fmtid="{D5CDD505-2E9C-101B-9397-08002B2CF9AE}" pid="5" name="Objective-Description">
    <vt:lpwstr/>
  </property>
  <property fmtid="{D5CDD505-2E9C-101B-9397-08002B2CF9AE}" pid="6" name="Objective-CreationStamp">
    <vt:filetime>2023-03-14T15:12:25Z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2023-04-21T12:46:54Z</vt:filetime>
  </property>
  <property fmtid="{D5CDD505-2E9C-101B-9397-08002B2CF9AE}" pid="10" name="Objective-ModificationStamp">
    <vt:filetime>2023-04-21T12:46:54Z</vt:filetime>
  </property>
  <property fmtid="{D5CDD505-2E9C-101B-9397-08002B2CF9AE}" pid="11" name="Objective-Owner">
    <vt:lpwstr>Yearsley, Janine (ESJWL - Communities &amp; Tackling Poverty)</vt:lpwstr>
  </property>
  <property fmtid="{D5CDD505-2E9C-101B-9397-08002B2CF9AE}" pid="12" name="Objective-Path">
    <vt:lpwstr>Objective Global Folder:#Business File Plan:WG Organisational Groups:NEW - Post April 2022 - Education, Social Justice &amp; Welsh Language:Communities &amp; Tackling Poverty:Education, Social Justice &amp; Welsh Language (ESJWL) - Communities &amp; Tackling Poverty - Cohesive Communities Division:1 - Save:CTP - Cohesive Communities Division - Third Sector Policy and Support:Third Sector Policy and Support:Support Workstream:Third Sector Policy &amp; Support - Funding &amp; Compliance Sub-Committee - 2022-2025:Code of Practice Review:</vt:lpwstr>
  </property>
  <property fmtid="{D5CDD505-2E9C-101B-9397-08002B2CF9AE}" pid="13" name="Objective-Parent">
    <vt:lpwstr>Code of Practice Review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vA85490877</vt:lpwstr>
  </property>
  <property fmtid="{D5CDD505-2E9C-101B-9397-08002B2CF9AE}" pid="16" name="Objective-Version">
    <vt:lpwstr>9.0</vt:lpwstr>
  </property>
  <property fmtid="{D5CDD505-2E9C-101B-9397-08002B2CF9AE}" pid="17" name="Objective-VersionNumber">
    <vt:r8>10</vt:r8>
  </property>
  <property fmtid="{D5CDD505-2E9C-101B-9397-08002B2CF9AE}" pid="18" name="Objective-VersionComment">
    <vt:lpwstr/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Date Acquired">
    <vt:filetime>2023-03-13T23:00:00Z</vt:filetime>
  </property>
  <property fmtid="{D5CDD505-2E9C-101B-9397-08002B2CF9AE}" pid="23" name="Objective-Official Translation">
    <vt:lpwstr/>
  </property>
  <property fmtid="{D5CDD505-2E9C-101B-9397-08002B2CF9AE}" pid="24" name="Objective-Connect Creator">
    <vt:lpwstr/>
  </property>
  <property fmtid="{D5CDD505-2E9C-101B-9397-08002B2CF9AE}" pid="25" name="Objective-Comment">
    <vt:lpwstr/>
  </property>
</Properties>
</file>