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0" r:id="rId5"/>
    <p:sldId id="263" r:id="rId6"/>
  </p:sldIdLst>
  <p:sldSz cx="9144000" cy="6858000" type="screen4x3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86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3123" tIns="46562" rIns="93123" bIns="46562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49575" cy="496888"/>
          </a:xfrm>
          <a:prstGeom prst="rect">
            <a:avLst/>
          </a:prstGeom>
        </p:spPr>
        <p:txBody>
          <a:bodyPr vert="horz" lIns="93123" tIns="46562" rIns="93123" bIns="46562" rtlCol="0"/>
          <a:lstStyle>
            <a:lvl1pPr algn="r">
              <a:defRPr sz="1200"/>
            </a:lvl1pPr>
          </a:lstStyle>
          <a:p>
            <a:pPr>
              <a:defRPr/>
            </a:pPr>
            <a:fld id="{191A00D8-3F24-40B5-94A5-0DABA5657585}" type="datetimeFigureOut">
              <a:rPr lang="en-GB"/>
              <a:pPr>
                <a:defRPr/>
              </a:pPr>
              <a:t>04/07/2023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3" tIns="46562" rIns="93123" bIns="46562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3123" tIns="46562" rIns="93123" bIns="465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49575" cy="496888"/>
          </a:xfrm>
          <a:prstGeom prst="rect">
            <a:avLst/>
          </a:prstGeom>
        </p:spPr>
        <p:txBody>
          <a:bodyPr vert="horz" lIns="93123" tIns="46562" rIns="93123" bIns="465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5" y="9442450"/>
            <a:ext cx="2949575" cy="496888"/>
          </a:xfrm>
          <a:prstGeom prst="rect">
            <a:avLst/>
          </a:prstGeom>
        </p:spPr>
        <p:txBody>
          <a:bodyPr vert="horz" lIns="93123" tIns="46562" rIns="93123" bIns="46562" rtlCol="0" anchor="b"/>
          <a:lstStyle>
            <a:lvl1pPr algn="r">
              <a:defRPr sz="1200"/>
            </a:lvl1pPr>
          </a:lstStyle>
          <a:p>
            <a:pPr>
              <a:defRPr/>
            </a:pPr>
            <a:fld id="{3552AC97-41CC-4263-8DCA-4A90F48289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516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960C45-205F-4E1C-A73B-F6F6A939C94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910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F16045-3ACC-41EA-94E5-D9443D3168D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723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8E047-0626-44F2-A465-23A8E33D1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04864-EEAD-40B8-B02C-4F4B6D2B6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B6883-2FD0-495A-BA80-4B07177DB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9E841-2C13-4E08-B0E2-DFF8541C4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CBD3C-4D8C-4CC1-9FDE-B0CE07204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DDAE2-84C6-4B90-A908-3C0F138BE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2A6B5-437F-44E9-92F4-381319556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7AFF5-555D-49D1-AA7F-474CC0781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A757F-E4FC-4DE5-B20B-84523D1FB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B9EDB-4C04-4D0E-B94A-8E3DC72DB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8B05A-ACBB-428D-948C-C5470C324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AAA2C63-0A72-4E48-B065-ECFF2AF58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2051051" y="1125539"/>
            <a:ext cx="6840538" cy="3289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dirty="0">
                <a:solidFill>
                  <a:srgbClr val="000099"/>
                </a:solidFill>
              </a:rPr>
              <a:t>CWVYS EXECUTIVE COMMITTEE</a:t>
            </a:r>
            <a:endParaRPr lang="en-US" sz="1400" b="1" dirty="0">
              <a:solidFill>
                <a:srgbClr val="000099"/>
              </a:solidFill>
            </a:endParaRPr>
          </a:p>
        </p:txBody>
      </p:sp>
      <p:sp>
        <p:nvSpPr>
          <p:cNvPr id="2051" name="Line 5"/>
          <p:cNvSpPr>
            <a:spLocks noChangeShapeType="1"/>
          </p:cNvSpPr>
          <p:nvPr/>
        </p:nvSpPr>
        <p:spPr bwMode="auto">
          <a:xfrm>
            <a:off x="5508625" y="145449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2321149" y="1762031"/>
            <a:ext cx="6264473" cy="238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000" b="1" dirty="0">
                <a:solidFill>
                  <a:srgbClr val="000099"/>
                </a:solidFill>
              </a:rPr>
              <a:t>     </a:t>
            </a:r>
            <a:r>
              <a:rPr lang="en-GB" sz="1400" b="1" dirty="0">
                <a:solidFill>
                  <a:srgbClr val="000099"/>
                </a:solidFill>
              </a:rPr>
              <a:t>CWVYS OFFICERS</a:t>
            </a:r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3976732" y="2325022"/>
            <a:ext cx="3097014" cy="37403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 b="1" dirty="0">
                <a:solidFill>
                  <a:srgbClr val="000099"/>
                </a:solidFill>
              </a:rPr>
              <a:t>Chair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Eluned Parrott</a:t>
            </a: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6930696" y="2699054"/>
            <a:ext cx="1871662" cy="57807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1400" b="1" dirty="0">
              <a:solidFill>
                <a:srgbClr val="000099"/>
              </a:solidFill>
            </a:endParaRP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Treasurer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Marco Gil-Cervantes</a:t>
            </a:r>
          </a:p>
          <a:p>
            <a:pPr algn="ctr"/>
            <a:endParaRPr lang="en-GB" sz="1400" b="1" dirty="0">
              <a:solidFill>
                <a:srgbClr val="000099"/>
              </a:solidFill>
            </a:endParaRP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2051051" y="3456265"/>
            <a:ext cx="2871387" cy="80712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rgbClr val="000099"/>
                </a:solidFill>
              </a:rPr>
              <a:t>Bev Martin           Daljit Kaur Morris    </a:t>
            </a:r>
          </a:p>
          <a:p>
            <a:r>
              <a:rPr lang="en-US" sz="1200" b="1" dirty="0">
                <a:solidFill>
                  <a:srgbClr val="000099"/>
                </a:solidFill>
              </a:rPr>
              <a:t>Joanne Phillis     Grant Poiner </a:t>
            </a:r>
          </a:p>
          <a:p>
            <a:r>
              <a:rPr lang="en-US" sz="1200" b="1" dirty="0">
                <a:solidFill>
                  <a:srgbClr val="000099"/>
                </a:solidFill>
              </a:rPr>
              <a:t>     Rhiannon Sheen de Jesus</a:t>
            </a:r>
          </a:p>
        </p:txBody>
      </p:sp>
      <p:sp>
        <p:nvSpPr>
          <p:cNvPr id="2057" name="Rectangle 13"/>
          <p:cNvSpPr>
            <a:spLocks noChangeArrowheads="1"/>
          </p:cNvSpPr>
          <p:nvPr/>
        </p:nvSpPr>
        <p:spPr bwMode="auto">
          <a:xfrm>
            <a:off x="6013173" y="3456265"/>
            <a:ext cx="2951438" cy="74930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 b="1" dirty="0">
                <a:solidFill>
                  <a:srgbClr val="000099"/>
                </a:solidFill>
              </a:rPr>
              <a:t>Lee Tiratira         Carlie Torlop  </a:t>
            </a:r>
          </a:p>
          <a:p>
            <a:r>
              <a:rPr lang="en-US" sz="1200" b="1" dirty="0">
                <a:solidFill>
                  <a:srgbClr val="000099"/>
                </a:solidFill>
              </a:rPr>
              <a:t>Geraint Turner    Susie </a:t>
            </a:r>
            <a:r>
              <a:rPr lang="en-US" sz="1200" b="1" dirty="0" err="1">
                <a:solidFill>
                  <a:srgbClr val="000099"/>
                </a:solidFill>
              </a:rPr>
              <a:t>Ventris</a:t>
            </a:r>
            <a:r>
              <a:rPr lang="en-US" sz="1200" b="1" dirty="0">
                <a:solidFill>
                  <a:srgbClr val="000099"/>
                </a:solidFill>
              </a:rPr>
              <a:t>-Field </a:t>
            </a:r>
          </a:p>
          <a:p>
            <a:pPr algn="ctr"/>
            <a:r>
              <a:rPr lang="en-US" sz="1200" b="1" dirty="0">
                <a:solidFill>
                  <a:srgbClr val="000099"/>
                </a:solidFill>
              </a:rPr>
              <a:t>Gareth Williams     </a:t>
            </a:r>
          </a:p>
        </p:txBody>
      </p:sp>
      <p:sp>
        <p:nvSpPr>
          <p:cNvPr id="2058" name="Rectangle 14"/>
          <p:cNvSpPr>
            <a:spLocks noChangeArrowheads="1"/>
          </p:cNvSpPr>
          <p:nvPr/>
        </p:nvSpPr>
        <p:spPr bwMode="auto">
          <a:xfrm>
            <a:off x="3563741" y="4372901"/>
            <a:ext cx="1872357" cy="667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 b="1" dirty="0">
                <a:solidFill>
                  <a:srgbClr val="000099"/>
                </a:solidFill>
              </a:rPr>
              <a:t>Chief Executive</a:t>
            </a:r>
          </a:p>
          <a:p>
            <a:pPr algn="ctr"/>
            <a:r>
              <a:rPr lang="en-GB" sz="1200" dirty="0">
                <a:solidFill>
                  <a:srgbClr val="000099"/>
                </a:solidFill>
              </a:rPr>
              <a:t>Paul Glaze</a:t>
            </a:r>
            <a:endParaRPr lang="en-US" sz="1200" dirty="0">
              <a:solidFill>
                <a:srgbClr val="000099"/>
              </a:solidFill>
            </a:endParaRPr>
          </a:p>
        </p:txBody>
      </p:sp>
      <p:sp>
        <p:nvSpPr>
          <p:cNvPr id="2059" name="Rectangle 19"/>
          <p:cNvSpPr>
            <a:spLocks noChangeArrowheads="1"/>
          </p:cNvSpPr>
          <p:nvPr/>
        </p:nvSpPr>
        <p:spPr bwMode="auto">
          <a:xfrm>
            <a:off x="179388" y="4423313"/>
            <a:ext cx="2663825" cy="597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dirty="0">
                <a:solidFill>
                  <a:srgbClr val="000099"/>
                </a:solidFill>
              </a:rPr>
              <a:t> 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Communications Officer  </a:t>
            </a:r>
          </a:p>
          <a:p>
            <a:pPr algn="ctr"/>
            <a:r>
              <a:rPr lang="en-GB" sz="1200" dirty="0">
                <a:solidFill>
                  <a:srgbClr val="000099"/>
                </a:solidFill>
              </a:rPr>
              <a:t>Manon Williams </a:t>
            </a:r>
          </a:p>
          <a:p>
            <a:pPr algn="ctr"/>
            <a:endParaRPr lang="en-GB" sz="1400" dirty="0">
              <a:solidFill>
                <a:srgbClr val="000099"/>
              </a:solidFill>
            </a:endParaRPr>
          </a:p>
        </p:txBody>
      </p:sp>
      <p:sp>
        <p:nvSpPr>
          <p:cNvPr id="2060" name="Line 40"/>
          <p:cNvSpPr>
            <a:spLocks noChangeShapeType="1"/>
          </p:cNvSpPr>
          <p:nvPr/>
        </p:nvSpPr>
        <p:spPr bwMode="auto">
          <a:xfrm>
            <a:off x="2066388" y="1442608"/>
            <a:ext cx="1" cy="20136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61" name="Line 41"/>
          <p:cNvSpPr>
            <a:spLocks noChangeShapeType="1"/>
          </p:cNvSpPr>
          <p:nvPr/>
        </p:nvSpPr>
        <p:spPr bwMode="auto">
          <a:xfrm>
            <a:off x="8861337" y="1455449"/>
            <a:ext cx="30251" cy="200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63" name="Line 44"/>
          <p:cNvSpPr>
            <a:spLocks noChangeShapeType="1"/>
          </p:cNvSpPr>
          <p:nvPr/>
        </p:nvSpPr>
        <p:spPr bwMode="auto">
          <a:xfrm>
            <a:off x="5525239" y="2000056"/>
            <a:ext cx="0" cy="3249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64" name="Line 45"/>
          <p:cNvSpPr>
            <a:spLocks noChangeShapeType="1"/>
          </p:cNvSpPr>
          <p:nvPr/>
        </p:nvSpPr>
        <p:spPr bwMode="auto">
          <a:xfrm>
            <a:off x="7867635" y="2000056"/>
            <a:ext cx="35938" cy="6989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065" name="Picture 47" descr="cwvys min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0"/>
            <a:ext cx="998538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6" name="Text Box 53"/>
          <p:cNvSpPr txBox="1">
            <a:spLocks noChangeArrowheads="1"/>
          </p:cNvSpPr>
          <p:nvPr/>
        </p:nvSpPr>
        <p:spPr bwMode="auto">
          <a:xfrm>
            <a:off x="3203575" y="260350"/>
            <a:ext cx="43927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dirty="0">
                <a:solidFill>
                  <a:srgbClr val="000099"/>
                </a:solidFill>
              </a:rPr>
              <a:t>CWVYS Structure 2023-24</a:t>
            </a:r>
          </a:p>
          <a:p>
            <a:pPr algn="ctr">
              <a:spcBef>
                <a:spcPct val="50000"/>
              </a:spcBef>
            </a:pPr>
            <a:r>
              <a:rPr lang="en-US" sz="1600" dirty="0">
                <a:solidFill>
                  <a:srgbClr val="000099"/>
                </a:solidFill>
              </a:rPr>
              <a:t>July 2023</a:t>
            </a:r>
          </a:p>
        </p:txBody>
      </p:sp>
      <p:sp>
        <p:nvSpPr>
          <p:cNvPr id="2067" name="Line 59"/>
          <p:cNvSpPr>
            <a:spLocks noChangeShapeType="1"/>
          </p:cNvSpPr>
          <p:nvPr/>
        </p:nvSpPr>
        <p:spPr bwMode="auto">
          <a:xfrm flipH="1">
            <a:off x="2843213" y="50133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068" name="Rectangle 4"/>
          <p:cNvSpPr>
            <a:spLocks noChangeArrowheads="1"/>
          </p:cNvSpPr>
          <p:nvPr/>
        </p:nvSpPr>
        <p:spPr bwMode="auto">
          <a:xfrm>
            <a:off x="179389" y="981074"/>
            <a:ext cx="1705598" cy="328493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1600" b="1" dirty="0">
              <a:solidFill>
                <a:srgbClr val="000099"/>
              </a:solidFill>
            </a:endParaRPr>
          </a:p>
          <a:p>
            <a:pPr algn="ctr"/>
            <a:r>
              <a:rPr lang="en-GB" sz="1600" b="1" dirty="0">
                <a:solidFill>
                  <a:srgbClr val="000099"/>
                </a:solidFill>
              </a:rPr>
              <a:t>   </a:t>
            </a:r>
          </a:p>
          <a:p>
            <a:pPr algn="ctr"/>
            <a:endParaRPr lang="en-GB" sz="1600" b="1" u="sng" dirty="0">
              <a:solidFill>
                <a:srgbClr val="000099"/>
              </a:solidFill>
            </a:endParaRPr>
          </a:p>
          <a:p>
            <a:pPr algn="ctr"/>
            <a:endParaRPr lang="en-GB" sz="1200" b="1" u="sng" dirty="0">
              <a:solidFill>
                <a:srgbClr val="000099"/>
              </a:solidFill>
            </a:endParaRPr>
          </a:p>
          <a:p>
            <a:pPr algn="ctr"/>
            <a:r>
              <a:rPr lang="en-GB" sz="1100" b="1" u="sng" dirty="0">
                <a:solidFill>
                  <a:srgbClr val="000099"/>
                </a:solidFill>
              </a:rPr>
              <a:t>President:</a:t>
            </a:r>
            <a:r>
              <a:rPr lang="en-GB" sz="1100" b="1" dirty="0">
                <a:solidFill>
                  <a:srgbClr val="000099"/>
                </a:solidFill>
              </a:rPr>
              <a:t> </a:t>
            </a:r>
          </a:p>
          <a:p>
            <a:pPr algn="ctr"/>
            <a:r>
              <a:rPr lang="en-GB" sz="1100" b="1" dirty="0">
                <a:solidFill>
                  <a:srgbClr val="000099"/>
                </a:solidFill>
              </a:rPr>
              <a:t>Anna </a:t>
            </a:r>
            <a:r>
              <a:rPr lang="en-GB" sz="1100" b="1" dirty="0" err="1">
                <a:solidFill>
                  <a:srgbClr val="000099"/>
                </a:solidFill>
              </a:rPr>
              <a:t>McMorrin</a:t>
            </a:r>
            <a:r>
              <a:rPr lang="en-GB" sz="1100" b="1" dirty="0">
                <a:solidFill>
                  <a:srgbClr val="000099"/>
                </a:solidFill>
              </a:rPr>
              <a:t> MP</a:t>
            </a:r>
          </a:p>
          <a:p>
            <a:pPr algn="ctr"/>
            <a:r>
              <a:rPr lang="en-GB" sz="1100" b="1" u="sng" dirty="0">
                <a:solidFill>
                  <a:srgbClr val="000099"/>
                </a:solidFill>
              </a:rPr>
              <a:t>Vice Presidents</a:t>
            </a:r>
            <a:r>
              <a:rPr lang="en-GB" sz="1100" b="1" dirty="0">
                <a:solidFill>
                  <a:srgbClr val="000099"/>
                </a:solidFill>
              </a:rPr>
              <a:t>:</a:t>
            </a:r>
          </a:p>
          <a:p>
            <a:pPr algn="ctr"/>
            <a:r>
              <a:rPr lang="en-GB" sz="1100" b="1" dirty="0">
                <a:solidFill>
                  <a:srgbClr val="000099"/>
                </a:solidFill>
              </a:rPr>
              <a:t>Duncan Cantlay</a:t>
            </a:r>
          </a:p>
          <a:p>
            <a:pPr algn="ctr"/>
            <a:r>
              <a:rPr lang="en-US" sz="1100" b="1" dirty="0">
                <a:solidFill>
                  <a:srgbClr val="000099"/>
                </a:solidFill>
              </a:rPr>
              <a:t>Joff Carroll OBE</a:t>
            </a:r>
            <a:endParaRPr lang="en-GB" sz="1100" b="1" dirty="0">
              <a:solidFill>
                <a:srgbClr val="000099"/>
              </a:solidFill>
            </a:endParaRPr>
          </a:p>
          <a:p>
            <a:pPr algn="ctr"/>
            <a:r>
              <a:rPr lang="en-GB" sz="1100" b="1" dirty="0">
                <a:solidFill>
                  <a:srgbClr val="000099"/>
                </a:solidFill>
              </a:rPr>
              <a:t>Louise Cook</a:t>
            </a:r>
          </a:p>
          <a:p>
            <a:pPr algn="ctr"/>
            <a:r>
              <a:rPr lang="en-GB" sz="1100" b="1" dirty="0">
                <a:solidFill>
                  <a:srgbClr val="000099"/>
                </a:solidFill>
              </a:rPr>
              <a:t>Alice Gray</a:t>
            </a:r>
          </a:p>
          <a:p>
            <a:pPr algn="ctr"/>
            <a:r>
              <a:rPr lang="en-GB" sz="1100" b="1" dirty="0">
                <a:solidFill>
                  <a:srgbClr val="000099"/>
                </a:solidFill>
              </a:rPr>
              <a:t>Ann Griffith</a:t>
            </a:r>
          </a:p>
          <a:p>
            <a:pPr algn="ctr"/>
            <a:r>
              <a:rPr lang="en-US" sz="1100" b="1" dirty="0">
                <a:solidFill>
                  <a:srgbClr val="000099"/>
                </a:solidFill>
              </a:rPr>
              <a:t>John Heffernan</a:t>
            </a:r>
          </a:p>
          <a:p>
            <a:pPr algn="ctr"/>
            <a:r>
              <a:rPr lang="en-US" sz="1100" b="1" dirty="0">
                <a:solidFill>
                  <a:srgbClr val="000099"/>
                </a:solidFill>
              </a:rPr>
              <a:t>Jayne Kendall</a:t>
            </a:r>
            <a:endParaRPr lang="en-GB" sz="1100" b="1" dirty="0">
              <a:solidFill>
                <a:srgbClr val="000099"/>
              </a:solidFill>
            </a:endParaRPr>
          </a:p>
          <a:p>
            <a:pPr algn="ctr"/>
            <a:r>
              <a:rPr lang="en-US" sz="1100" b="1" dirty="0">
                <a:solidFill>
                  <a:srgbClr val="000099"/>
                </a:solidFill>
              </a:rPr>
              <a:t>Dr Jenny Maher</a:t>
            </a:r>
            <a:endParaRPr lang="en-GB" sz="1100" b="1" dirty="0">
              <a:solidFill>
                <a:srgbClr val="000099"/>
              </a:solidFill>
            </a:endParaRPr>
          </a:p>
          <a:p>
            <a:pPr algn="ctr"/>
            <a:r>
              <a:rPr lang="en-GB" sz="1100" b="1" dirty="0">
                <a:solidFill>
                  <a:srgbClr val="000099"/>
                </a:solidFill>
              </a:rPr>
              <a:t>Keith Towler</a:t>
            </a:r>
          </a:p>
          <a:p>
            <a:pPr algn="ctr"/>
            <a:r>
              <a:rPr lang="en-GB" sz="1100" b="1" dirty="0">
                <a:solidFill>
                  <a:srgbClr val="000099"/>
                </a:solidFill>
              </a:rPr>
              <a:t>Dr Lisa Whittaker</a:t>
            </a:r>
          </a:p>
          <a:p>
            <a:pPr algn="ctr"/>
            <a:r>
              <a:rPr lang="en-GB" sz="1100" b="1" dirty="0">
                <a:solidFill>
                  <a:srgbClr val="000099"/>
                </a:solidFill>
              </a:rPr>
              <a:t>Hannah Williams</a:t>
            </a:r>
          </a:p>
          <a:p>
            <a:pPr algn="ctr"/>
            <a:r>
              <a:rPr lang="en-GB" sz="1100" b="1" dirty="0">
                <a:solidFill>
                  <a:srgbClr val="000099"/>
                </a:solidFill>
              </a:rPr>
              <a:t>Prof Howard Williamson</a:t>
            </a:r>
          </a:p>
          <a:p>
            <a:pPr algn="ctr"/>
            <a:r>
              <a:rPr lang="en-GB" sz="1100" b="1" dirty="0">
                <a:solidFill>
                  <a:srgbClr val="000099"/>
                </a:solidFill>
              </a:rPr>
              <a:t>CVO CBE FRSA FHEA</a:t>
            </a:r>
          </a:p>
          <a:p>
            <a:pPr algn="ctr"/>
            <a:r>
              <a:rPr lang="en-GB" sz="1100" b="1" dirty="0">
                <a:solidFill>
                  <a:srgbClr val="000099"/>
                </a:solidFill>
              </a:rPr>
              <a:t>Gemma Wolfe</a:t>
            </a:r>
          </a:p>
          <a:p>
            <a:pPr algn="ctr"/>
            <a:endParaRPr lang="en-GB" sz="1200" b="1" dirty="0">
              <a:solidFill>
                <a:srgbClr val="000099"/>
              </a:solidFill>
            </a:endParaRPr>
          </a:p>
          <a:p>
            <a:pPr algn="ctr"/>
            <a:endParaRPr lang="en-GB" sz="1200" b="1" dirty="0">
              <a:solidFill>
                <a:srgbClr val="000099"/>
              </a:solidFill>
            </a:endParaRPr>
          </a:p>
          <a:p>
            <a:pPr algn="ctr"/>
            <a:endParaRPr lang="en-GB" sz="1400" b="1" dirty="0">
              <a:solidFill>
                <a:srgbClr val="000099"/>
              </a:solidFill>
            </a:endParaRPr>
          </a:p>
          <a:p>
            <a:pPr algn="ctr"/>
            <a:endParaRPr lang="en-GB" sz="2400" b="1" dirty="0">
              <a:solidFill>
                <a:srgbClr val="000099"/>
              </a:solidFill>
            </a:endParaRPr>
          </a:p>
        </p:txBody>
      </p:sp>
      <p:sp>
        <p:nvSpPr>
          <p:cNvPr id="2069" name="Footer Placeholder 40"/>
          <p:cNvSpPr>
            <a:spLocks noGrp="1"/>
          </p:cNvSpPr>
          <p:nvPr>
            <p:ph type="ftr" sz="quarter" idx="11"/>
          </p:nvPr>
        </p:nvSpPr>
        <p:spPr>
          <a:xfrm>
            <a:off x="3203574" y="5818739"/>
            <a:ext cx="2305051" cy="49597"/>
          </a:xfrm>
          <a:noFill/>
        </p:spPr>
        <p:txBody>
          <a:bodyPr/>
          <a:lstStyle/>
          <a:p>
            <a:r>
              <a:rPr lang="en-US" dirty="0"/>
              <a:t>Eleanor Parker</a:t>
            </a:r>
          </a:p>
          <a:p>
            <a:r>
              <a:rPr lang="en-US" dirty="0"/>
              <a:t>Marketing &amp; Communications Officer </a:t>
            </a:r>
          </a:p>
        </p:txBody>
      </p:sp>
      <p:cxnSp>
        <p:nvCxnSpPr>
          <p:cNvPr id="30" name="Straight Arrow Connector 29"/>
          <p:cNvCxnSpPr>
            <a:stCxn id="2054" idx="2"/>
          </p:cNvCxnSpPr>
          <p:nvPr/>
        </p:nvCxnSpPr>
        <p:spPr>
          <a:xfrm flipH="1">
            <a:off x="5177197" y="2699053"/>
            <a:ext cx="348042" cy="16738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1" name="Rectangle 13"/>
          <p:cNvSpPr>
            <a:spLocks noChangeArrowheads="1"/>
          </p:cNvSpPr>
          <p:nvPr/>
        </p:nvSpPr>
        <p:spPr bwMode="auto">
          <a:xfrm>
            <a:off x="6128525" y="4372901"/>
            <a:ext cx="2620188" cy="195720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 b="1" dirty="0">
                <a:solidFill>
                  <a:srgbClr val="000099"/>
                </a:solidFill>
              </a:rPr>
              <a:t>Membership &amp; Business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Support Officer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 </a:t>
            </a:r>
            <a:r>
              <a:rPr lang="en-GB" sz="1200" dirty="0">
                <a:solidFill>
                  <a:srgbClr val="000099"/>
                </a:solidFill>
              </a:rPr>
              <a:t>Amanda Everson</a:t>
            </a:r>
          </a:p>
          <a:p>
            <a:pPr algn="ctr"/>
            <a:r>
              <a:rPr lang="en-GB" sz="1200" dirty="0">
                <a:solidFill>
                  <a:srgbClr val="000099"/>
                </a:solidFill>
              </a:rPr>
              <a:t>______________________________</a:t>
            </a:r>
          </a:p>
          <a:p>
            <a:r>
              <a:rPr lang="en-GB" sz="1200" b="1" dirty="0">
                <a:solidFill>
                  <a:srgbClr val="000099"/>
                </a:solidFill>
              </a:rPr>
              <a:t>        </a:t>
            </a:r>
          </a:p>
          <a:p>
            <a:r>
              <a:rPr lang="en-GB" sz="1200" b="1" dirty="0">
                <a:solidFill>
                  <a:srgbClr val="000099"/>
                </a:solidFill>
              </a:rPr>
              <a:t>          Regional Co-ordinator </a:t>
            </a:r>
          </a:p>
          <a:p>
            <a:pPr algn="ctr"/>
            <a:r>
              <a:rPr lang="en-GB" sz="1200" dirty="0">
                <a:solidFill>
                  <a:srgbClr val="000099"/>
                </a:solidFill>
              </a:rPr>
              <a:t>Catrin James</a:t>
            </a:r>
          </a:p>
          <a:p>
            <a:pPr algn="ctr"/>
            <a:endParaRPr lang="cy-GB" sz="1400" b="1" dirty="0">
              <a:solidFill>
                <a:srgbClr val="000099"/>
              </a:solidFill>
            </a:endParaRPr>
          </a:p>
        </p:txBody>
      </p:sp>
      <p:sp>
        <p:nvSpPr>
          <p:cNvPr id="2074" name="Rectangle 19"/>
          <p:cNvSpPr>
            <a:spLocks noChangeArrowheads="1"/>
          </p:cNvSpPr>
          <p:nvPr/>
        </p:nvSpPr>
        <p:spPr bwMode="auto">
          <a:xfrm>
            <a:off x="179388" y="5177905"/>
            <a:ext cx="2879725" cy="69043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dirty="0">
                <a:solidFill>
                  <a:srgbClr val="000099"/>
                </a:solidFill>
              </a:rPr>
              <a:t>  </a:t>
            </a:r>
          </a:p>
          <a:p>
            <a:pPr algn="ctr"/>
            <a:r>
              <a:rPr lang="en-GB" sz="1400" b="1" dirty="0">
                <a:solidFill>
                  <a:srgbClr val="000099"/>
                </a:solidFill>
              </a:rPr>
              <a:t>  </a:t>
            </a:r>
            <a:r>
              <a:rPr lang="en-GB" sz="1200" b="1" dirty="0">
                <a:solidFill>
                  <a:srgbClr val="000099"/>
                </a:solidFill>
              </a:rPr>
              <a:t>Finance &amp; Administration Officer  </a:t>
            </a:r>
          </a:p>
          <a:p>
            <a:pPr algn="ctr"/>
            <a:r>
              <a:rPr lang="en-GB" sz="1200" dirty="0">
                <a:solidFill>
                  <a:srgbClr val="000099"/>
                </a:solidFill>
              </a:rPr>
              <a:t>Sarah Fox </a:t>
            </a:r>
          </a:p>
          <a:p>
            <a:pPr algn="ctr"/>
            <a:endParaRPr lang="en-US" sz="1200" b="1" dirty="0">
              <a:solidFill>
                <a:srgbClr val="000099"/>
              </a:solidFill>
            </a:endParaRPr>
          </a:p>
        </p:txBody>
      </p:sp>
      <p:sp>
        <p:nvSpPr>
          <p:cNvPr id="2075" name="Line 59"/>
          <p:cNvSpPr>
            <a:spLocks noChangeShapeType="1"/>
          </p:cNvSpPr>
          <p:nvPr/>
        </p:nvSpPr>
        <p:spPr bwMode="auto">
          <a:xfrm flipH="1">
            <a:off x="3059113" y="5024073"/>
            <a:ext cx="504825" cy="3766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076" name="Rectangle 8"/>
          <p:cNvSpPr>
            <a:spLocks noChangeArrowheads="1"/>
          </p:cNvSpPr>
          <p:nvPr/>
        </p:nvSpPr>
        <p:spPr bwMode="auto">
          <a:xfrm>
            <a:off x="2191353" y="2705925"/>
            <a:ext cx="1872208" cy="6408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1400" b="1" dirty="0">
              <a:solidFill>
                <a:srgbClr val="000099"/>
              </a:solidFill>
            </a:endParaRP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Vice-Chairs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Stephanie Price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Rich Flowerdew</a:t>
            </a:r>
          </a:p>
          <a:p>
            <a:pPr algn="ctr"/>
            <a:endParaRPr lang="en-GB" sz="1400" b="1" dirty="0">
              <a:solidFill>
                <a:srgbClr val="000099"/>
              </a:solidFill>
            </a:endParaRPr>
          </a:p>
        </p:txBody>
      </p:sp>
      <p:sp>
        <p:nvSpPr>
          <p:cNvPr id="2077" name="Line 43"/>
          <p:cNvSpPr>
            <a:spLocks noChangeShapeType="1"/>
          </p:cNvSpPr>
          <p:nvPr/>
        </p:nvSpPr>
        <p:spPr bwMode="auto">
          <a:xfrm flipH="1">
            <a:off x="3203574" y="2003835"/>
            <a:ext cx="8322" cy="6952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" name="Line 59"/>
          <p:cNvSpPr>
            <a:spLocks noChangeShapeType="1"/>
          </p:cNvSpPr>
          <p:nvPr/>
        </p:nvSpPr>
        <p:spPr bwMode="auto">
          <a:xfrm>
            <a:off x="5434206" y="4754114"/>
            <a:ext cx="696212" cy="440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8CFB13C-80C3-44E5-80C5-F09C5EF26B79}"/>
              </a:ext>
            </a:extLst>
          </p:cNvPr>
          <p:cNvCxnSpPr>
            <a:cxnSpLocks/>
          </p:cNvCxnSpPr>
          <p:nvPr/>
        </p:nvCxnSpPr>
        <p:spPr>
          <a:xfrm>
            <a:off x="4890107" y="5672616"/>
            <a:ext cx="0" cy="177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8442641-BFDF-4592-9332-0D0D896EB671}"/>
              </a:ext>
            </a:extLst>
          </p:cNvPr>
          <p:cNvSpPr/>
          <p:nvPr/>
        </p:nvSpPr>
        <p:spPr>
          <a:xfrm>
            <a:off x="3416572" y="5574319"/>
            <a:ext cx="2208703" cy="1214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rgbClr val="000099"/>
              </a:solidFill>
            </a:endParaRPr>
          </a:p>
          <a:p>
            <a:pPr algn="ctr"/>
            <a:endParaRPr lang="en-US" sz="1200" b="1" dirty="0">
              <a:solidFill>
                <a:srgbClr val="000099"/>
              </a:solidFill>
            </a:endParaRPr>
          </a:p>
          <a:p>
            <a:pPr algn="ctr"/>
            <a:r>
              <a:rPr lang="en-US" sz="1200" b="1" dirty="0">
                <a:solidFill>
                  <a:srgbClr val="000099"/>
                </a:solidFill>
              </a:rPr>
              <a:t>Marketing &amp; Communications Officer </a:t>
            </a:r>
            <a:r>
              <a:rPr lang="en-US" sz="1200" dirty="0">
                <a:solidFill>
                  <a:srgbClr val="000099"/>
                </a:solidFill>
              </a:rPr>
              <a:t>Eleanor Parker</a:t>
            </a:r>
          </a:p>
          <a:p>
            <a:pPr algn="ctr"/>
            <a:r>
              <a:rPr lang="en-US" sz="1200" dirty="0">
                <a:solidFill>
                  <a:srgbClr val="000099"/>
                </a:solidFill>
              </a:rPr>
              <a:t>________________________</a:t>
            </a:r>
          </a:p>
          <a:p>
            <a:pPr algn="ctr"/>
            <a:r>
              <a:rPr lang="en-US" sz="1200" b="1" dirty="0">
                <a:solidFill>
                  <a:srgbClr val="000099"/>
                </a:solidFill>
              </a:rPr>
              <a:t>Marketing &amp; Communications Assistant</a:t>
            </a:r>
          </a:p>
          <a:p>
            <a:pPr algn="ctr"/>
            <a:r>
              <a:rPr lang="en-US" sz="1200" dirty="0" err="1">
                <a:solidFill>
                  <a:srgbClr val="000099"/>
                </a:solidFill>
              </a:rPr>
              <a:t>Branwen</a:t>
            </a:r>
            <a:r>
              <a:rPr lang="en-US" sz="1200" dirty="0">
                <a:solidFill>
                  <a:srgbClr val="000099"/>
                </a:solidFill>
              </a:rPr>
              <a:t> </a:t>
            </a:r>
            <a:r>
              <a:rPr lang="en-US" sz="1200" dirty="0" err="1">
                <a:solidFill>
                  <a:srgbClr val="000099"/>
                </a:solidFill>
              </a:rPr>
              <a:t>Niclas</a:t>
            </a:r>
            <a:endParaRPr lang="en-US" sz="1200" dirty="0">
              <a:solidFill>
                <a:srgbClr val="000099"/>
              </a:solidFill>
            </a:endParaRPr>
          </a:p>
          <a:p>
            <a:pPr algn="ctr"/>
            <a:endParaRPr lang="en-US" sz="1200" dirty="0">
              <a:solidFill>
                <a:srgbClr val="000099"/>
              </a:solidFill>
            </a:endParaRPr>
          </a:p>
          <a:p>
            <a:pPr algn="ctr"/>
            <a:endParaRPr lang="en-GB" sz="1400" dirty="0">
              <a:solidFill>
                <a:srgbClr val="000099"/>
              </a:solidFill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2F50344-51FF-49C5-9D52-79B7D2C7EA70}"/>
              </a:ext>
            </a:extLst>
          </p:cNvPr>
          <p:cNvCxnSpPr>
            <a:cxnSpLocks/>
          </p:cNvCxnSpPr>
          <p:nvPr/>
        </p:nvCxnSpPr>
        <p:spPr>
          <a:xfrm>
            <a:off x="5362265" y="5047822"/>
            <a:ext cx="785781" cy="869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Line 59"/>
          <p:cNvSpPr>
            <a:spLocks noChangeShapeType="1"/>
          </p:cNvSpPr>
          <p:nvPr/>
        </p:nvSpPr>
        <p:spPr bwMode="auto">
          <a:xfrm flipH="1">
            <a:off x="4568589" y="5040864"/>
            <a:ext cx="3411" cy="5281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2051050" y="906960"/>
            <a:ext cx="6913563" cy="44512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dirty="0">
                <a:solidFill>
                  <a:srgbClr val="000099"/>
                </a:solidFill>
              </a:rPr>
              <a:t>PWYLLGOR GWAITH CWVYS</a:t>
            </a:r>
            <a:endParaRPr lang="en-US" sz="1400" b="1" dirty="0">
              <a:solidFill>
                <a:srgbClr val="000099"/>
              </a:solidFill>
            </a:endParaRPr>
          </a:p>
        </p:txBody>
      </p:sp>
      <p:sp>
        <p:nvSpPr>
          <p:cNvPr id="3075" name="Line 5"/>
          <p:cNvSpPr>
            <a:spLocks noChangeShapeType="1"/>
          </p:cNvSpPr>
          <p:nvPr/>
        </p:nvSpPr>
        <p:spPr bwMode="auto">
          <a:xfrm>
            <a:off x="5220072" y="1352082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2124075" y="1648422"/>
            <a:ext cx="6696075" cy="36708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dirty="0">
                <a:solidFill>
                  <a:schemeClr val="accent6"/>
                </a:solidFill>
              </a:rPr>
              <a:t>SWYDDOGION CWVYS</a:t>
            </a:r>
            <a:endParaRPr lang="en-US" sz="1400" b="1" dirty="0">
              <a:solidFill>
                <a:schemeClr val="accent6"/>
              </a:solidFill>
            </a:endParaRP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3995936" y="2272957"/>
            <a:ext cx="3239889" cy="43354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 b="1" dirty="0" err="1">
                <a:solidFill>
                  <a:srgbClr val="000099"/>
                </a:solidFill>
              </a:rPr>
              <a:t>Cadeirydd</a:t>
            </a:r>
            <a:endParaRPr lang="en-GB" sz="1200" b="1" dirty="0">
              <a:solidFill>
                <a:srgbClr val="000099"/>
              </a:solidFill>
            </a:endParaRP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Eluned Parrott</a:t>
            </a:r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7092950" y="2706507"/>
            <a:ext cx="1727200" cy="53321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 b="1" dirty="0" err="1">
                <a:solidFill>
                  <a:srgbClr val="000099"/>
                </a:solidFill>
              </a:rPr>
              <a:t>Trysorydd</a:t>
            </a:r>
            <a:endParaRPr lang="en-GB" sz="1200" b="1" dirty="0">
              <a:solidFill>
                <a:srgbClr val="000099"/>
              </a:solidFill>
            </a:endParaRP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Marco Gil-Cervantes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1979712" y="3581856"/>
            <a:ext cx="3189777" cy="62709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 b="1" dirty="0">
                <a:solidFill>
                  <a:srgbClr val="000099"/>
                </a:solidFill>
              </a:rPr>
              <a:t>          Bev Martin         Daljit Kaur Morris </a:t>
            </a:r>
          </a:p>
          <a:p>
            <a:r>
              <a:rPr lang="en-US" sz="1200" b="1" dirty="0">
                <a:solidFill>
                  <a:srgbClr val="000099"/>
                </a:solidFill>
              </a:rPr>
              <a:t>         Joanne Phillis    Grant Poiner</a:t>
            </a:r>
          </a:p>
          <a:p>
            <a:r>
              <a:rPr lang="en-US" sz="1200" b="1" dirty="0">
                <a:solidFill>
                  <a:srgbClr val="000099"/>
                </a:solidFill>
              </a:rPr>
              <a:t> </a:t>
            </a:r>
            <a:r>
              <a:rPr lang="en-US" sz="1400" b="1" dirty="0">
                <a:solidFill>
                  <a:srgbClr val="000099"/>
                </a:solidFill>
              </a:rPr>
              <a:t>           </a:t>
            </a:r>
            <a:r>
              <a:rPr lang="en-US" sz="1200" b="1" dirty="0">
                <a:solidFill>
                  <a:srgbClr val="000099"/>
                </a:solidFill>
              </a:rPr>
              <a:t>Rhiannon Sheen de Jesus  </a:t>
            </a:r>
          </a:p>
        </p:txBody>
      </p:sp>
      <p:sp>
        <p:nvSpPr>
          <p:cNvPr id="3082" name="Rectangle 14"/>
          <p:cNvSpPr>
            <a:spLocks noChangeArrowheads="1"/>
          </p:cNvSpPr>
          <p:nvPr/>
        </p:nvSpPr>
        <p:spPr bwMode="auto">
          <a:xfrm>
            <a:off x="3995936" y="4461924"/>
            <a:ext cx="1872208" cy="78095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 b="1" dirty="0">
                <a:solidFill>
                  <a:srgbClr val="000099"/>
                </a:solidFill>
              </a:rPr>
              <a:t>Prif Weithredwr</a:t>
            </a:r>
          </a:p>
          <a:p>
            <a:pPr algn="ctr"/>
            <a:r>
              <a:rPr lang="en-GB" sz="1200" dirty="0">
                <a:solidFill>
                  <a:srgbClr val="000099"/>
                </a:solidFill>
              </a:rPr>
              <a:t>Paul Glaze</a:t>
            </a:r>
            <a:endParaRPr lang="en-US" sz="1200" dirty="0">
              <a:solidFill>
                <a:srgbClr val="000099"/>
              </a:solidFill>
            </a:endParaRPr>
          </a:p>
        </p:txBody>
      </p:sp>
      <p:sp>
        <p:nvSpPr>
          <p:cNvPr id="3083" name="Line 40"/>
          <p:cNvSpPr>
            <a:spLocks noChangeShapeType="1"/>
          </p:cNvSpPr>
          <p:nvPr/>
        </p:nvSpPr>
        <p:spPr bwMode="auto">
          <a:xfrm flipH="1">
            <a:off x="2051050" y="1338089"/>
            <a:ext cx="5592" cy="22437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4" name="Line 41"/>
          <p:cNvSpPr>
            <a:spLocks noChangeShapeType="1"/>
          </p:cNvSpPr>
          <p:nvPr/>
        </p:nvSpPr>
        <p:spPr bwMode="auto">
          <a:xfrm>
            <a:off x="8855458" y="1352082"/>
            <a:ext cx="32125" cy="22297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6" name="Line 44"/>
          <p:cNvSpPr>
            <a:spLocks noChangeShapeType="1"/>
          </p:cNvSpPr>
          <p:nvPr/>
        </p:nvSpPr>
        <p:spPr bwMode="auto">
          <a:xfrm>
            <a:off x="5220072" y="2015507"/>
            <a:ext cx="0" cy="257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7" name="Line 45"/>
          <p:cNvSpPr>
            <a:spLocks noChangeShapeType="1"/>
          </p:cNvSpPr>
          <p:nvPr/>
        </p:nvSpPr>
        <p:spPr bwMode="auto">
          <a:xfrm>
            <a:off x="8028384" y="2015506"/>
            <a:ext cx="0" cy="6857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3088" name="Picture 47" descr="cwvys mini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0"/>
            <a:ext cx="998538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9" name="Text Box 53"/>
          <p:cNvSpPr txBox="1">
            <a:spLocks noChangeArrowheads="1"/>
          </p:cNvSpPr>
          <p:nvPr/>
        </p:nvSpPr>
        <p:spPr bwMode="auto">
          <a:xfrm>
            <a:off x="3203574" y="260350"/>
            <a:ext cx="41767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y-GB" sz="1600" b="1" dirty="0">
                <a:solidFill>
                  <a:srgbClr val="000099"/>
                </a:solidFill>
              </a:rPr>
              <a:t>Strwythur</a:t>
            </a:r>
            <a:r>
              <a:rPr lang="en-GB" sz="1600" b="1" dirty="0">
                <a:solidFill>
                  <a:srgbClr val="000099"/>
                </a:solidFill>
              </a:rPr>
              <a:t> CWVYS 2023-2024</a:t>
            </a:r>
          </a:p>
          <a:p>
            <a:pPr algn="ctr">
              <a:spcBef>
                <a:spcPct val="50000"/>
              </a:spcBef>
            </a:pPr>
            <a:r>
              <a:rPr lang="en-GB" sz="1600" dirty="0" err="1">
                <a:solidFill>
                  <a:srgbClr val="000099"/>
                </a:solidFill>
              </a:rPr>
              <a:t>Gorffennaf</a:t>
            </a:r>
            <a:r>
              <a:rPr lang="en-GB" sz="1600" dirty="0">
                <a:solidFill>
                  <a:srgbClr val="000099"/>
                </a:solidFill>
              </a:rPr>
              <a:t> 2023</a:t>
            </a:r>
          </a:p>
          <a:p>
            <a:pPr algn="ctr">
              <a:spcBef>
                <a:spcPct val="50000"/>
              </a:spcBef>
            </a:pPr>
            <a:endParaRPr lang="en-US" sz="1600" dirty="0">
              <a:solidFill>
                <a:srgbClr val="000099"/>
              </a:solidFill>
            </a:endParaRPr>
          </a:p>
        </p:txBody>
      </p:sp>
      <p:sp>
        <p:nvSpPr>
          <p:cNvPr id="3090" name="Rectangle 4"/>
          <p:cNvSpPr>
            <a:spLocks noChangeArrowheads="1"/>
          </p:cNvSpPr>
          <p:nvPr/>
        </p:nvSpPr>
        <p:spPr bwMode="auto">
          <a:xfrm>
            <a:off x="179388" y="1196975"/>
            <a:ext cx="1722499" cy="324013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100" b="1" u="sng" dirty="0" err="1">
                <a:solidFill>
                  <a:srgbClr val="000099"/>
                </a:solidFill>
              </a:rPr>
              <a:t>Llywydd</a:t>
            </a:r>
            <a:r>
              <a:rPr lang="en-GB" sz="1100" b="1" u="sng" dirty="0">
                <a:solidFill>
                  <a:srgbClr val="000099"/>
                </a:solidFill>
              </a:rPr>
              <a:t>:</a:t>
            </a:r>
            <a:r>
              <a:rPr lang="en-GB" sz="1100" b="1" dirty="0">
                <a:solidFill>
                  <a:srgbClr val="000099"/>
                </a:solidFill>
              </a:rPr>
              <a:t> </a:t>
            </a:r>
          </a:p>
          <a:p>
            <a:pPr algn="ctr"/>
            <a:r>
              <a:rPr lang="en-GB" sz="1100" b="1" dirty="0">
                <a:solidFill>
                  <a:srgbClr val="000099"/>
                </a:solidFill>
              </a:rPr>
              <a:t>Anna </a:t>
            </a:r>
            <a:r>
              <a:rPr lang="en-GB" sz="1100" b="1" dirty="0" err="1">
                <a:solidFill>
                  <a:srgbClr val="000099"/>
                </a:solidFill>
              </a:rPr>
              <a:t>McMorrin</a:t>
            </a:r>
            <a:r>
              <a:rPr lang="en-GB" sz="1100" b="1" dirty="0">
                <a:solidFill>
                  <a:srgbClr val="000099"/>
                </a:solidFill>
              </a:rPr>
              <a:t> MP</a:t>
            </a:r>
          </a:p>
          <a:p>
            <a:pPr algn="ctr"/>
            <a:r>
              <a:rPr lang="en-GB" sz="1100" b="1" dirty="0">
                <a:solidFill>
                  <a:srgbClr val="000099"/>
                </a:solidFill>
              </a:rPr>
              <a:t>Is-</a:t>
            </a:r>
            <a:r>
              <a:rPr lang="en-GB" sz="1100" b="1" dirty="0" err="1">
                <a:solidFill>
                  <a:srgbClr val="000099"/>
                </a:solidFill>
              </a:rPr>
              <a:t>Lywyddion</a:t>
            </a:r>
            <a:r>
              <a:rPr lang="en-GB" sz="1100" b="1" dirty="0">
                <a:solidFill>
                  <a:srgbClr val="000099"/>
                </a:solidFill>
              </a:rPr>
              <a:t>:</a:t>
            </a:r>
          </a:p>
          <a:p>
            <a:pPr algn="ctr"/>
            <a:r>
              <a:rPr lang="en-GB" sz="1100" b="1" dirty="0">
                <a:solidFill>
                  <a:srgbClr val="000099"/>
                </a:solidFill>
              </a:rPr>
              <a:t>Duncan Cantlay</a:t>
            </a:r>
          </a:p>
          <a:p>
            <a:pPr algn="ctr"/>
            <a:r>
              <a:rPr lang="en-US" sz="1100" b="1" dirty="0">
                <a:solidFill>
                  <a:srgbClr val="000099"/>
                </a:solidFill>
              </a:rPr>
              <a:t>Joff Carroll OBE</a:t>
            </a:r>
            <a:endParaRPr lang="en-GB" sz="1100" b="1" dirty="0">
              <a:solidFill>
                <a:srgbClr val="000099"/>
              </a:solidFill>
            </a:endParaRPr>
          </a:p>
          <a:p>
            <a:pPr algn="ctr"/>
            <a:r>
              <a:rPr lang="en-GB" sz="1100" b="1" dirty="0">
                <a:solidFill>
                  <a:srgbClr val="000099"/>
                </a:solidFill>
              </a:rPr>
              <a:t>Louise Cook</a:t>
            </a:r>
          </a:p>
          <a:p>
            <a:pPr algn="ctr"/>
            <a:r>
              <a:rPr lang="en-GB" sz="1100" b="1" dirty="0">
                <a:solidFill>
                  <a:srgbClr val="000099"/>
                </a:solidFill>
              </a:rPr>
              <a:t>Alice Gray</a:t>
            </a:r>
          </a:p>
          <a:p>
            <a:pPr algn="ctr"/>
            <a:r>
              <a:rPr lang="en-GB" sz="1100" b="1" dirty="0">
                <a:solidFill>
                  <a:srgbClr val="000099"/>
                </a:solidFill>
              </a:rPr>
              <a:t>Ann Griffith</a:t>
            </a:r>
          </a:p>
          <a:p>
            <a:pPr algn="ctr"/>
            <a:r>
              <a:rPr lang="en-US" sz="1100" b="1" dirty="0">
                <a:solidFill>
                  <a:srgbClr val="000099"/>
                </a:solidFill>
              </a:rPr>
              <a:t>John Heffernan</a:t>
            </a:r>
          </a:p>
          <a:p>
            <a:pPr algn="ctr"/>
            <a:r>
              <a:rPr lang="en-US" sz="1100" b="1" dirty="0">
                <a:solidFill>
                  <a:srgbClr val="000099"/>
                </a:solidFill>
              </a:rPr>
              <a:t>Jayne Kendall</a:t>
            </a:r>
            <a:endParaRPr lang="en-GB" sz="1100" b="1" dirty="0">
              <a:solidFill>
                <a:srgbClr val="000099"/>
              </a:solidFill>
            </a:endParaRPr>
          </a:p>
          <a:p>
            <a:pPr algn="ctr"/>
            <a:r>
              <a:rPr lang="en-US" sz="1100" b="1" dirty="0">
                <a:solidFill>
                  <a:srgbClr val="000099"/>
                </a:solidFill>
              </a:rPr>
              <a:t>Dr Jenny Maher</a:t>
            </a:r>
            <a:endParaRPr lang="en-GB" sz="1100" b="1" dirty="0">
              <a:solidFill>
                <a:srgbClr val="000099"/>
              </a:solidFill>
            </a:endParaRPr>
          </a:p>
          <a:p>
            <a:pPr algn="ctr"/>
            <a:r>
              <a:rPr lang="en-GB" sz="1100" b="1" dirty="0">
                <a:solidFill>
                  <a:srgbClr val="000099"/>
                </a:solidFill>
              </a:rPr>
              <a:t>Keith Towler</a:t>
            </a:r>
          </a:p>
          <a:p>
            <a:pPr algn="ctr"/>
            <a:r>
              <a:rPr lang="en-GB" sz="1100" b="1" dirty="0">
                <a:solidFill>
                  <a:srgbClr val="000099"/>
                </a:solidFill>
              </a:rPr>
              <a:t>Dr Lisa Whittaker</a:t>
            </a:r>
          </a:p>
          <a:p>
            <a:pPr algn="ctr"/>
            <a:r>
              <a:rPr lang="en-GB" sz="1100" b="1" dirty="0">
                <a:solidFill>
                  <a:srgbClr val="000099"/>
                </a:solidFill>
              </a:rPr>
              <a:t>Hannah Williams</a:t>
            </a:r>
          </a:p>
          <a:p>
            <a:pPr algn="ctr"/>
            <a:r>
              <a:rPr lang="en-GB" sz="1100" b="1" dirty="0">
                <a:solidFill>
                  <a:srgbClr val="000099"/>
                </a:solidFill>
              </a:rPr>
              <a:t>Prof Howard Williamson</a:t>
            </a:r>
          </a:p>
          <a:p>
            <a:pPr algn="ctr"/>
            <a:r>
              <a:rPr lang="en-GB" sz="1100" b="1" dirty="0">
                <a:solidFill>
                  <a:srgbClr val="000099"/>
                </a:solidFill>
              </a:rPr>
              <a:t>CVO CBE FRSA FHEA</a:t>
            </a:r>
          </a:p>
          <a:p>
            <a:pPr algn="ctr"/>
            <a:r>
              <a:rPr lang="en-GB" sz="1100" b="1" dirty="0">
                <a:solidFill>
                  <a:srgbClr val="000099"/>
                </a:solidFill>
              </a:rPr>
              <a:t>Gemma Woolfe</a:t>
            </a:r>
          </a:p>
        </p:txBody>
      </p:sp>
      <p:sp>
        <p:nvSpPr>
          <p:cNvPr id="3091" name="Footer Placeholder 40"/>
          <p:cNvSpPr>
            <a:spLocks noGrp="1"/>
          </p:cNvSpPr>
          <p:nvPr>
            <p:ph type="ftr" sz="quarter" idx="11"/>
          </p:nvPr>
        </p:nvSpPr>
        <p:spPr>
          <a:xfrm>
            <a:off x="3104229" y="5687934"/>
            <a:ext cx="2879898" cy="648072"/>
          </a:xfrm>
          <a:noFill/>
        </p:spPr>
        <p:txBody>
          <a:bodyPr/>
          <a:lstStyle/>
          <a:p>
            <a:r>
              <a:rPr lang="en-US" dirty="0"/>
              <a:t>  </a:t>
            </a:r>
          </a:p>
        </p:txBody>
      </p:sp>
      <p:cxnSp>
        <p:nvCxnSpPr>
          <p:cNvPr id="30" name="Straight Arrow Connector 29"/>
          <p:cNvCxnSpPr>
            <a:cxnSpLocks/>
          </p:cNvCxnSpPr>
          <p:nvPr/>
        </p:nvCxnSpPr>
        <p:spPr>
          <a:xfrm flipH="1">
            <a:off x="5246519" y="2678749"/>
            <a:ext cx="386938" cy="17852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3" name="Rectangle 13"/>
          <p:cNvSpPr>
            <a:spLocks noChangeArrowheads="1"/>
          </p:cNvSpPr>
          <p:nvPr/>
        </p:nvSpPr>
        <p:spPr bwMode="auto">
          <a:xfrm>
            <a:off x="6300191" y="4461924"/>
            <a:ext cx="2592287" cy="187408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2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Swyddog</a:t>
            </a:r>
            <a:r>
              <a:rPr lang="en-GB" sz="12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Aelodaeth</a:t>
            </a:r>
            <a:r>
              <a:rPr lang="en-GB" sz="12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&amp; 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Cymorth </a:t>
            </a:r>
            <a:r>
              <a:rPr lang="en-GB" sz="1200" b="1" dirty="0" err="1">
                <a:solidFill>
                  <a:srgbClr val="00009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Fusnes</a:t>
            </a:r>
            <a:r>
              <a:rPr lang="en-GB" sz="1200" b="1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 </a:t>
            </a:r>
            <a:endParaRPr lang="en-GB" sz="12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solidFill>
                  <a:srgbClr val="000099"/>
                </a:solidFill>
              </a:rPr>
              <a:t>Amanda Everson</a:t>
            </a:r>
          </a:p>
          <a:p>
            <a:pPr algn="ctr"/>
            <a:r>
              <a:rPr lang="en-GB" sz="1200" b="1" dirty="0">
                <a:solidFill>
                  <a:schemeClr val="accent2">
                    <a:lumMod val="75000"/>
                  </a:schemeClr>
                </a:solidFill>
              </a:rPr>
              <a:t>____________________________</a:t>
            </a:r>
          </a:p>
          <a:p>
            <a:endParaRPr lang="en-GB" sz="1200" b="1" dirty="0">
              <a:solidFill>
                <a:srgbClr val="000099"/>
              </a:solidFill>
            </a:endParaRPr>
          </a:p>
          <a:p>
            <a:pPr algn="ctr"/>
            <a:r>
              <a:rPr lang="en-GB" sz="1200" b="1" dirty="0" err="1">
                <a:solidFill>
                  <a:srgbClr val="000099"/>
                </a:solidFill>
              </a:rPr>
              <a:t>Cydlynydd</a:t>
            </a:r>
            <a:r>
              <a:rPr lang="en-GB" sz="1200" b="1" dirty="0">
                <a:solidFill>
                  <a:srgbClr val="000099"/>
                </a:solidFill>
              </a:rPr>
              <a:t> </a:t>
            </a:r>
            <a:r>
              <a:rPr lang="en-GB" sz="1200" b="1" dirty="0" err="1">
                <a:solidFill>
                  <a:srgbClr val="000099"/>
                </a:solidFill>
              </a:rPr>
              <a:t>Rhanbarthol</a:t>
            </a:r>
            <a:r>
              <a:rPr lang="en-GB" sz="1200" b="1" dirty="0">
                <a:solidFill>
                  <a:srgbClr val="000099"/>
                </a:solidFill>
              </a:rPr>
              <a:t> </a:t>
            </a:r>
          </a:p>
          <a:p>
            <a:pPr algn="ctr"/>
            <a:r>
              <a:rPr lang="en-GB" sz="1200" dirty="0">
                <a:solidFill>
                  <a:srgbClr val="000099"/>
                </a:solidFill>
              </a:rPr>
              <a:t>Catrin James</a:t>
            </a:r>
          </a:p>
        </p:txBody>
      </p:sp>
      <p:sp>
        <p:nvSpPr>
          <p:cNvPr id="3094" name="Line 59"/>
          <p:cNvSpPr>
            <a:spLocks noChangeShapeType="1"/>
          </p:cNvSpPr>
          <p:nvPr/>
        </p:nvSpPr>
        <p:spPr bwMode="auto">
          <a:xfrm flipH="1">
            <a:off x="3285652" y="4936280"/>
            <a:ext cx="710283" cy="4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97" name="Rectangle 19"/>
          <p:cNvSpPr>
            <a:spLocks noChangeArrowheads="1"/>
          </p:cNvSpPr>
          <p:nvPr/>
        </p:nvSpPr>
        <p:spPr bwMode="auto">
          <a:xfrm>
            <a:off x="179512" y="4626694"/>
            <a:ext cx="3096468" cy="67451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 dirty="0">
              <a:solidFill>
                <a:srgbClr val="000099"/>
              </a:solidFill>
            </a:endParaRPr>
          </a:p>
          <a:p>
            <a:pPr algn="ctr"/>
            <a:r>
              <a:rPr lang="en-US" sz="1200" b="1" dirty="0" err="1">
                <a:solidFill>
                  <a:srgbClr val="000099"/>
                </a:solidFill>
              </a:rPr>
              <a:t>Swyddog</a:t>
            </a:r>
            <a:r>
              <a:rPr lang="en-US" sz="1200" b="1" dirty="0">
                <a:solidFill>
                  <a:srgbClr val="000099"/>
                </a:solidFill>
              </a:rPr>
              <a:t> </a:t>
            </a:r>
            <a:r>
              <a:rPr lang="en-US" sz="1200" b="1" dirty="0" err="1">
                <a:solidFill>
                  <a:srgbClr val="000099"/>
                </a:solidFill>
              </a:rPr>
              <a:t>Cyfathrebu</a:t>
            </a:r>
            <a:endParaRPr lang="en-US" sz="1200" b="1" dirty="0">
              <a:solidFill>
                <a:srgbClr val="000099"/>
              </a:solidFill>
            </a:endParaRPr>
          </a:p>
          <a:p>
            <a:pPr algn="ctr"/>
            <a:r>
              <a:rPr lang="en-US" sz="1200" dirty="0">
                <a:solidFill>
                  <a:srgbClr val="000099"/>
                </a:solidFill>
              </a:rPr>
              <a:t>Manon Williams</a:t>
            </a:r>
          </a:p>
          <a:p>
            <a:pPr algn="ctr"/>
            <a:endParaRPr lang="en-US" sz="1200" b="1" dirty="0">
              <a:solidFill>
                <a:srgbClr val="000099"/>
              </a:solidFill>
            </a:endParaRPr>
          </a:p>
        </p:txBody>
      </p:sp>
      <p:sp>
        <p:nvSpPr>
          <p:cNvPr id="3098" name="Rectangle 19"/>
          <p:cNvSpPr>
            <a:spLocks noChangeArrowheads="1"/>
          </p:cNvSpPr>
          <p:nvPr/>
        </p:nvSpPr>
        <p:spPr bwMode="auto">
          <a:xfrm>
            <a:off x="179388" y="5490793"/>
            <a:ext cx="3096468" cy="55718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dirty="0">
                <a:solidFill>
                  <a:srgbClr val="000099"/>
                </a:solidFill>
              </a:rPr>
              <a:t>  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Swyddog Cyllid a </a:t>
            </a:r>
            <a:r>
              <a:rPr lang="en-GB" sz="1200" b="1" dirty="0" err="1">
                <a:solidFill>
                  <a:srgbClr val="000099"/>
                </a:solidFill>
              </a:rPr>
              <a:t>Gweinyddiaeth</a:t>
            </a:r>
            <a:r>
              <a:rPr lang="en-GB" sz="1200" b="1" dirty="0"/>
              <a:t> </a:t>
            </a:r>
            <a:r>
              <a:rPr lang="en-GB" sz="1200" b="1" dirty="0">
                <a:solidFill>
                  <a:srgbClr val="000099"/>
                </a:solidFill>
              </a:rPr>
              <a:t> </a:t>
            </a:r>
          </a:p>
          <a:p>
            <a:pPr algn="ctr"/>
            <a:r>
              <a:rPr lang="en-GB" sz="1200" dirty="0">
                <a:solidFill>
                  <a:srgbClr val="000099"/>
                </a:solidFill>
              </a:rPr>
              <a:t>Sarah Fox </a:t>
            </a:r>
          </a:p>
          <a:p>
            <a:pPr algn="ctr"/>
            <a:endParaRPr lang="en-US" sz="1200" b="1" dirty="0">
              <a:solidFill>
                <a:srgbClr val="000099"/>
              </a:solidFill>
            </a:endParaRPr>
          </a:p>
        </p:txBody>
      </p:sp>
      <p:sp>
        <p:nvSpPr>
          <p:cNvPr id="3099" name="Line 59"/>
          <p:cNvSpPr>
            <a:spLocks noChangeShapeType="1"/>
          </p:cNvSpPr>
          <p:nvPr/>
        </p:nvSpPr>
        <p:spPr bwMode="auto">
          <a:xfrm flipH="1">
            <a:off x="3285360" y="5240406"/>
            <a:ext cx="726553" cy="32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100" name="Rectangle 8"/>
          <p:cNvSpPr>
            <a:spLocks noChangeArrowheads="1"/>
          </p:cNvSpPr>
          <p:nvPr/>
        </p:nvSpPr>
        <p:spPr bwMode="auto">
          <a:xfrm>
            <a:off x="2267273" y="2709516"/>
            <a:ext cx="1872208" cy="5834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1400" b="1" dirty="0">
              <a:solidFill>
                <a:srgbClr val="000099"/>
              </a:solidFill>
            </a:endParaRP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Is-</a:t>
            </a:r>
            <a:r>
              <a:rPr lang="en-GB" sz="1200" b="1" dirty="0" err="1">
                <a:solidFill>
                  <a:srgbClr val="000099"/>
                </a:solidFill>
              </a:rPr>
              <a:t>Gadeirydd</a:t>
            </a:r>
            <a:endParaRPr lang="en-GB" sz="1200" b="1" dirty="0">
              <a:solidFill>
                <a:srgbClr val="000099"/>
              </a:solidFill>
            </a:endParaRP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Stephanie Price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Rich Flowerdew</a:t>
            </a:r>
          </a:p>
          <a:p>
            <a:pPr algn="ctr"/>
            <a:endParaRPr lang="en-GB" sz="1400" b="1" dirty="0">
              <a:solidFill>
                <a:srgbClr val="000099"/>
              </a:solidFill>
            </a:endParaRPr>
          </a:p>
        </p:txBody>
      </p:sp>
      <p:sp>
        <p:nvSpPr>
          <p:cNvPr id="3101" name="Line 43"/>
          <p:cNvSpPr>
            <a:spLocks noChangeShapeType="1"/>
          </p:cNvSpPr>
          <p:nvPr/>
        </p:nvSpPr>
        <p:spPr bwMode="auto">
          <a:xfrm flipH="1">
            <a:off x="3203377" y="2015506"/>
            <a:ext cx="197" cy="6857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" name="Line 59"/>
          <p:cNvSpPr>
            <a:spLocks noChangeShapeType="1"/>
          </p:cNvSpPr>
          <p:nvPr/>
        </p:nvSpPr>
        <p:spPr bwMode="auto">
          <a:xfrm flipV="1">
            <a:off x="5868144" y="4905406"/>
            <a:ext cx="45369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A9D293-74D7-4158-9FCE-6F9253C0C243}"/>
              </a:ext>
            </a:extLst>
          </p:cNvPr>
          <p:cNvSpPr/>
          <p:nvPr/>
        </p:nvSpPr>
        <p:spPr>
          <a:xfrm>
            <a:off x="3933353" y="5415524"/>
            <a:ext cx="2050774" cy="1442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rgbClr val="000099"/>
              </a:solidFill>
            </a:endParaRPr>
          </a:p>
          <a:p>
            <a:pPr algn="ctr"/>
            <a:r>
              <a:rPr lang="en-US" sz="1200" b="1" dirty="0" err="1">
                <a:solidFill>
                  <a:srgbClr val="000099"/>
                </a:solidFill>
              </a:rPr>
              <a:t>Swyddog</a:t>
            </a:r>
            <a:r>
              <a:rPr lang="en-US" sz="1200" b="1" dirty="0">
                <a:solidFill>
                  <a:srgbClr val="000099"/>
                </a:solidFill>
              </a:rPr>
              <a:t> </a:t>
            </a:r>
            <a:r>
              <a:rPr lang="en-US" sz="1200" b="1" dirty="0" err="1">
                <a:solidFill>
                  <a:srgbClr val="000099"/>
                </a:solidFill>
              </a:rPr>
              <a:t>Marchnata</a:t>
            </a:r>
            <a:r>
              <a:rPr lang="en-US" sz="1200" b="1" dirty="0">
                <a:solidFill>
                  <a:srgbClr val="000099"/>
                </a:solidFill>
              </a:rPr>
              <a:t> a </a:t>
            </a:r>
            <a:r>
              <a:rPr lang="en-US" sz="1200" b="1" dirty="0" err="1">
                <a:solidFill>
                  <a:srgbClr val="000099"/>
                </a:solidFill>
              </a:rPr>
              <a:t>Chyfathrebu</a:t>
            </a:r>
            <a:r>
              <a:rPr lang="en-US" sz="1200" b="1" dirty="0">
                <a:solidFill>
                  <a:srgbClr val="000099"/>
                </a:solidFill>
              </a:rPr>
              <a:t> </a:t>
            </a:r>
          </a:p>
          <a:p>
            <a:pPr algn="ctr"/>
            <a:r>
              <a:rPr lang="en-US" sz="1200" dirty="0">
                <a:solidFill>
                  <a:srgbClr val="000099"/>
                </a:solidFill>
              </a:rPr>
              <a:t>Eleanor Parker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</a:rPr>
              <a:t>______________________</a:t>
            </a:r>
          </a:p>
          <a:p>
            <a:pPr algn="ctr"/>
            <a:r>
              <a:rPr lang="en-GB" sz="1200" b="1" dirty="0" err="1">
                <a:solidFill>
                  <a:srgbClr val="000099"/>
                </a:solidFill>
              </a:rPr>
              <a:t>Cynorthwyyd</a:t>
            </a:r>
            <a:r>
              <a:rPr lang="en-GB" sz="1200" b="1" dirty="0">
                <a:solidFill>
                  <a:srgbClr val="000099"/>
                </a:solidFill>
              </a:rPr>
              <a:t> </a:t>
            </a:r>
            <a:r>
              <a:rPr lang="en-GB" sz="1200" b="1" dirty="0" err="1">
                <a:solidFill>
                  <a:srgbClr val="000099"/>
                </a:solidFill>
              </a:rPr>
              <a:t>Marchnata</a:t>
            </a:r>
            <a:r>
              <a:rPr lang="en-GB" sz="1200" b="1" dirty="0">
                <a:solidFill>
                  <a:srgbClr val="000099"/>
                </a:solidFill>
              </a:rPr>
              <a:t> a </a:t>
            </a:r>
            <a:r>
              <a:rPr lang="en-GB" sz="1200" b="1" dirty="0" err="1">
                <a:solidFill>
                  <a:srgbClr val="000099"/>
                </a:solidFill>
              </a:rPr>
              <a:t>Chyfathrebu</a:t>
            </a:r>
            <a:endParaRPr lang="en-GB" sz="1200" b="1" dirty="0">
              <a:solidFill>
                <a:srgbClr val="000099"/>
              </a:solidFill>
            </a:endParaRPr>
          </a:p>
          <a:p>
            <a:pPr algn="ctr"/>
            <a:r>
              <a:rPr lang="en-GB" sz="1200" dirty="0" err="1">
                <a:solidFill>
                  <a:srgbClr val="000099"/>
                </a:solidFill>
              </a:rPr>
              <a:t>Branwen</a:t>
            </a:r>
            <a:r>
              <a:rPr lang="en-GB" sz="1200" dirty="0">
                <a:solidFill>
                  <a:srgbClr val="000099"/>
                </a:solidFill>
              </a:rPr>
              <a:t> </a:t>
            </a:r>
            <a:r>
              <a:rPr lang="en-GB" sz="1200" dirty="0" err="1">
                <a:solidFill>
                  <a:srgbClr val="000099"/>
                </a:solidFill>
              </a:rPr>
              <a:t>Niclas</a:t>
            </a:r>
            <a:endParaRPr lang="en-GB" sz="1200" dirty="0">
              <a:solidFill>
                <a:srgbClr val="000099"/>
              </a:solidFill>
            </a:endParaRPr>
          </a:p>
        </p:txBody>
      </p:sp>
      <p:sp>
        <p:nvSpPr>
          <p:cNvPr id="31" name="Line 59">
            <a:extLst>
              <a:ext uri="{FF2B5EF4-FFF2-40B4-BE49-F238E27FC236}">
                <a16:creationId xmlns:a16="http://schemas.microsoft.com/office/drawing/2014/main" id="{783D08DA-65E9-4873-A239-86A029A4E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0855" y="5253699"/>
            <a:ext cx="509336" cy="4345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2" name="Rectangle 13">
            <a:extLst>
              <a:ext uri="{FF2B5EF4-FFF2-40B4-BE49-F238E27FC236}">
                <a16:creationId xmlns:a16="http://schemas.microsoft.com/office/drawing/2014/main" id="{148F8BDF-4ABB-44FB-862F-A13500864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111" y="3582934"/>
            <a:ext cx="3312368" cy="6260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rgbClr val="000099"/>
                </a:solidFill>
              </a:rPr>
              <a:t>Lee Tiratira   Carlie Torlop  </a:t>
            </a:r>
          </a:p>
          <a:p>
            <a:pPr algn="ctr"/>
            <a:r>
              <a:rPr lang="en-US" sz="1200" b="1" dirty="0">
                <a:solidFill>
                  <a:srgbClr val="000099"/>
                </a:solidFill>
              </a:rPr>
              <a:t>Geraint Turner  Susie </a:t>
            </a:r>
            <a:r>
              <a:rPr lang="en-US" sz="1200" b="1" dirty="0" err="1">
                <a:solidFill>
                  <a:srgbClr val="000099"/>
                </a:solidFill>
              </a:rPr>
              <a:t>Ventris</a:t>
            </a:r>
            <a:r>
              <a:rPr lang="en-US" sz="1200" b="1" dirty="0">
                <a:solidFill>
                  <a:srgbClr val="000099"/>
                </a:solidFill>
              </a:rPr>
              <a:t>-Field       </a:t>
            </a:r>
          </a:p>
          <a:p>
            <a:pPr algn="ctr"/>
            <a:r>
              <a:rPr lang="en-US" sz="1200" b="1" dirty="0">
                <a:solidFill>
                  <a:srgbClr val="000099"/>
                </a:solidFill>
              </a:rPr>
              <a:t>Gareth Williams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2E43CF2-CF1A-4D4E-BE8E-ED43F29F9F5B}"/>
              </a:ext>
            </a:extLst>
          </p:cNvPr>
          <p:cNvCxnSpPr>
            <a:cxnSpLocks/>
            <a:stCxn id="3082" idx="2"/>
          </p:cNvCxnSpPr>
          <p:nvPr/>
        </p:nvCxnSpPr>
        <p:spPr>
          <a:xfrm>
            <a:off x="4932040" y="5242881"/>
            <a:ext cx="64553" cy="211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3E5DFB0DCD984A9A960F1E539C4702" ma:contentTypeVersion="13" ma:contentTypeDescription="Create a new document." ma:contentTypeScope="" ma:versionID="e2a3ce97be32b609e388e084679a2d1c">
  <xsd:schema xmlns:xsd="http://www.w3.org/2001/XMLSchema" xmlns:xs="http://www.w3.org/2001/XMLSchema" xmlns:p="http://schemas.microsoft.com/office/2006/metadata/properties" xmlns:ns3="725cb1ab-97d0-43aa-b20b-ca12b6a9c8a1" xmlns:ns4="9dc7b343-fe4e-4bc8-add0-15613480888f" targetNamespace="http://schemas.microsoft.com/office/2006/metadata/properties" ma:root="true" ma:fieldsID="4593c39196637c6918ed67d695c2fcd9" ns3:_="" ns4:_="">
    <xsd:import namespace="725cb1ab-97d0-43aa-b20b-ca12b6a9c8a1"/>
    <xsd:import namespace="9dc7b343-fe4e-4bc8-add0-1561348088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cb1ab-97d0-43aa-b20b-ca12b6a9c8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c7b343-fe4e-4bc8-add0-15613480888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6671ED-2675-421B-AA21-D4793CDA5DE6}">
  <ds:schemaRefs>
    <ds:schemaRef ds:uri="http://purl.org/dc/dcmitype/"/>
    <ds:schemaRef ds:uri="http://schemas.microsoft.com/office/infopath/2007/PartnerControls"/>
    <ds:schemaRef ds:uri="9dc7b343-fe4e-4bc8-add0-15613480888f"/>
    <ds:schemaRef ds:uri="http://schemas.microsoft.com/office/2006/documentManagement/types"/>
    <ds:schemaRef ds:uri="http://purl.org/dc/elements/1.1/"/>
    <ds:schemaRef ds:uri="http://schemas.microsoft.com/office/2006/metadata/properties"/>
    <ds:schemaRef ds:uri="725cb1ab-97d0-43aa-b20b-ca12b6a9c8a1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E803535-F55D-43CE-A0A8-2111B6B7B8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E36030-A025-49A5-9752-72A086B922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5cb1ab-97d0-43aa-b20b-ca12b6a9c8a1"/>
    <ds:schemaRef ds:uri="9dc7b343-fe4e-4bc8-add0-1561348088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4922741</TotalTime>
  <Words>271</Words>
  <Application>Microsoft Office PowerPoint</Application>
  <PresentationFormat>On-screen Show (4:3)</PresentationFormat>
  <Paragraphs>124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Paul Glaze</cp:lastModifiedBy>
  <cp:revision>257</cp:revision>
  <cp:lastPrinted>2020-01-06T10:07:14Z</cp:lastPrinted>
  <dcterms:created xsi:type="dcterms:W3CDTF">2010-04-16T11:35:46Z</dcterms:created>
  <dcterms:modified xsi:type="dcterms:W3CDTF">2023-07-04T14:47:27Z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0x010100173E5DFB0DCD984A9A960F1E539C4702</vt:lpwstr>
  </property>
</Properties>
</file>