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9" r:id="rId4"/>
  </p:sldMasterIdLst>
  <p:sldIdLst>
    <p:sldId id="259" r:id="rId5"/>
    <p:sldId id="257" r:id="rId6"/>
    <p:sldId id="270" r:id="rId7"/>
    <p:sldId id="285" r:id="rId8"/>
    <p:sldId id="289" r:id="rId9"/>
    <p:sldId id="261" r:id="rId10"/>
    <p:sldId id="290" r:id="rId11"/>
    <p:sldId id="271" r:id="rId12"/>
    <p:sldId id="276" r:id="rId13"/>
    <p:sldId id="278" r:id="rId14"/>
    <p:sldId id="277" r:id="rId15"/>
    <p:sldId id="281" r:id="rId1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Ellie Parker" initials="EP" lastIdx="5" clrIdx="0">
    <p:extLst>
      <p:ext uri="{19B8F6BF-5375-455C-9EA6-DF929625EA0E}">
        <p15:presenceInfo xmlns:p15="http://schemas.microsoft.com/office/powerpoint/2012/main" userId="S::ellie@cwvys.org.uk::18c4de7c-6c3e-4846-93f7-877703c9be50" providerId="AD"/>
      </p:ext>
    </p:extLst>
  </p:cmAuthor>
  <p:cmAuthor id="2" name="Lowri Lewis" initials="LL" lastIdx="1" clrIdx="1">
    <p:extLst>
      <p:ext uri="{19B8F6BF-5375-455C-9EA6-DF929625EA0E}">
        <p15:presenceInfo xmlns:p15="http://schemas.microsoft.com/office/powerpoint/2012/main" userId="65bb1f85524c6d0d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5256" autoAdjust="0"/>
  </p:normalViewPr>
  <p:slideViewPr>
    <p:cSldViewPr snapToGrid="0">
      <p:cViewPr varScale="1">
        <p:scale>
          <a:sx n="79" d="100"/>
          <a:sy n="79" d="100"/>
        </p:scale>
        <p:origin x="773" y="67"/>
      </p:cViewPr>
      <p:guideLst/>
    </p:cSldViewPr>
  </p:slideViewPr>
  <p:outlineViewPr>
    <p:cViewPr>
      <p:scale>
        <a:sx n="33" d="100"/>
        <a:sy n="33" d="100"/>
      </p:scale>
      <p:origin x="0" y="-3125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commentAuthors" Target="commentAuthor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Ellie Parker" userId="18c4de7c-6c3e-4846-93f7-877703c9be50" providerId="ADAL" clId="{66DD8856-9CF7-42F4-A31E-2E095D7C106F}"/>
    <pc:docChg chg="undo custSel addSld delSld modSld">
      <pc:chgData name="Ellie Parker" userId="18c4de7c-6c3e-4846-93f7-877703c9be50" providerId="ADAL" clId="{66DD8856-9CF7-42F4-A31E-2E095D7C106F}" dt="2022-06-07T15:18:55.697" v="169" actId="20577"/>
      <pc:docMkLst>
        <pc:docMk/>
      </pc:docMkLst>
      <pc:sldChg chg="modSp mod">
        <pc:chgData name="Ellie Parker" userId="18c4de7c-6c3e-4846-93f7-877703c9be50" providerId="ADAL" clId="{66DD8856-9CF7-42F4-A31E-2E095D7C106F}" dt="2022-05-31T12:28:37.085" v="151" actId="13926"/>
        <pc:sldMkLst>
          <pc:docMk/>
          <pc:sldMk cId="628220254" sldId="261"/>
        </pc:sldMkLst>
        <pc:spChg chg="mod">
          <ac:chgData name="Ellie Parker" userId="18c4de7c-6c3e-4846-93f7-877703c9be50" providerId="ADAL" clId="{66DD8856-9CF7-42F4-A31E-2E095D7C106F}" dt="2022-05-31T12:28:37.085" v="151" actId="13926"/>
          <ac:spMkLst>
            <pc:docMk/>
            <pc:sldMk cId="628220254" sldId="261"/>
            <ac:spMk id="3" creationId="{4A713AC7-843D-48D0-866B-E7FFE674CDB9}"/>
          </ac:spMkLst>
        </pc:spChg>
      </pc:sldChg>
      <pc:sldChg chg="delSp modSp mod">
        <pc:chgData name="Ellie Parker" userId="18c4de7c-6c3e-4846-93f7-877703c9be50" providerId="ADAL" clId="{66DD8856-9CF7-42F4-A31E-2E095D7C106F}" dt="2022-06-07T15:18:55.697" v="169" actId="20577"/>
        <pc:sldMkLst>
          <pc:docMk/>
          <pc:sldMk cId="3643115497" sldId="289"/>
        </pc:sldMkLst>
        <pc:spChg chg="del mod">
          <ac:chgData name="Ellie Parker" userId="18c4de7c-6c3e-4846-93f7-877703c9be50" providerId="ADAL" clId="{66DD8856-9CF7-42F4-A31E-2E095D7C106F}" dt="2022-05-31T10:04:35.353" v="116" actId="478"/>
          <ac:spMkLst>
            <pc:docMk/>
            <pc:sldMk cId="3643115497" sldId="289"/>
            <ac:spMk id="3" creationId="{54B5BFE3-CD5D-4F38-BCD5-137D4A117596}"/>
          </ac:spMkLst>
        </pc:spChg>
        <pc:spChg chg="mod">
          <ac:chgData name="Ellie Parker" userId="18c4de7c-6c3e-4846-93f7-877703c9be50" providerId="ADAL" clId="{66DD8856-9CF7-42F4-A31E-2E095D7C106F}" dt="2022-05-31T10:04:54.636" v="118" actId="1076"/>
          <ac:spMkLst>
            <pc:docMk/>
            <pc:sldMk cId="3643115497" sldId="289"/>
            <ac:spMk id="5" creationId="{B84F879C-7B7F-2B97-9549-E3D302FC8B36}"/>
          </ac:spMkLst>
        </pc:spChg>
        <pc:spChg chg="mod">
          <ac:chgData name="Ellie Parker" userId="18c4de7c-6c3e-4846-93f7-877703c9be50" providerId="ADAL" clId="{66DD8856-9CF7-42F4-A31E-2E095D7C106F}" dt="2022-05-31T10:06:45.217" v="123" actId="1076"/>
          <ac:spMkLst>
            <pc:docMk/>
            <pc:sldMk cId="3643115497" sldId="289"/>
            <ac:spMk id="6" creationId="{1238084E-4327-160A-0CCE-D66F02C70ED3}"/>
          </ac:spMkLst>
        </pc:spChg>
        <pc:spChg chg="mod">
          <ac:chgData name="Ellie Parker" userId="18c4de7c-6c3e-4846-93f7-877703c9be50" providerId="ADAL" clId="{66DD8856-9CF7-42F4-A31E-2E095D7C106F}" dt="2022-05-31T10:06:37.609" v="122" actId="1076"/>
          <ac:spMkLst>
            <pc:docMk/>
            <pc:sldMk cId="3643115497" sldId="289"/>
            <ac:spMk id="7" creationId="{71E420A9-1952-0037-0068-D8F6495C0A95}"/>
          </ac:spMkLst>
        </pc:spChg>
        <pc:spChg chg="mod">
          <ac:chgData name="Ellie Parker" userId="18c4de7c-6c3e-4846-93f7-877703c9be50" providerId="ADAL" clId="{66DD8856-9CF7-42F4-A31E-2E095D7C106F}" dt="2022-05-31T10:04:52.159" v="117" actId="1076"/>
          <ac:spMkLst>
            <pc:docMk/>
            <pc:sldMk cId="3643115497" sldId="289"/>
            <ac:spMk id="8" creationId="{6210B2B5-F472-547F-EAE2-536D66346F39}"/>
          </ac:spMkLst>
        </pc:spChg>
        <pc:spChg chg="mod">
          <ac:chgData name="Ellie Parker" userId="18c4de7c-6c3e-4846-93f7-877703c9be50" providerId="ADAL" clId="{66DD8856-9CF7-42F4-A31E-2E095D7C106F}" dt="2022-05-31T10:03:45.664" v="96" actId="14100"/>
          <ac:spMkLst>
            <pc:docMk/>
            <pc:sldMk cId="3643115497" sldId="289"/>
            <ac:spMk id="9" creationId="{3E334864-5F3E-65D0-47C1-4B811D086555}"/>
          </ac:spMkLst>
        </pc:spChg>
        <pc:graphicFrameChg chg="mod modGraphic">
          <ac:chgData name="Ellie Parker" userId="18c4de7c-6c3e-4846-93f7-877703c9be50" providerId="ADAL" clId="{66DD8856-9CF7-42F4-A31E-2E095D7C106F}" dt="2022-06-07T15:18:55.697" v="169" actId="20577"/>
          <ac:graphicFrameMkLst>
            <pc:docMk/>
            <pc:sldMk cId="3643115497" sldId="289"/>
            <ac:graphicFrameMk id="12" creationId="{4E61E17B-B993-707A-0DEC-C7401A43719B}"/>
          </ac:graphicFrameMkLst>
        </pc:graphicFrameChg>
      </pc:sldChg>
      <pc:sldChg chg="addSp delSp modSp new mod">
        <pc:chgData name="Ellie Parker" userId="18c4de7c-6c3e-4846-93f7-877703c9be50" providerId="ADAL" clId="{66DD8856-9CF7-42F4-A31E-2E095D7C106F}" dt="2022-05-31T14:53:59.856" v="153"/>
        <pc:sldMkLst>
          <pc:docMk/>
          <pc:sldMk cId="3785882284" sldId="290"/>
        </pc:sldMkLst>
        <pc:picChg chg="add del mod">
          <ac:chgData name="Ellie Parker" userId="18c4de7c-6c3e-4846-93f7-877703c9be50" providerId="ADAL" clId="{66DD8856-9CF7-42F4-A31E-2E095D7C106F}" dt="2022-05-31T14:53:54.396" v="152" actId="478"/>
          <ac:picMkLst>
            <pc:docMk/>
            <pc:sldMk cId="3785882284" sldId="290"/>
            <ac:picMk id="3" creationId="{8E92D028-D9C9-A643-51AC-8EBBFB52B2DB}"/>
          </ac:picMkLst>
        </pc:picChg>
        <pc:picChg chg="add mod">
          <ac:chgData name="Ellie Parker" userId="18c4de7c-6c3e-4846-93f7-877703c9be50" providerId="ADAL" clId="{66DD8856-9CF7-42F4-A31E-2E095D7C106F}" dt="2022-05-31T14:53:59.856" v="153"/>
          <ac:picMkLst>
            <pc:docMk/>
            <pc:sldMk cId="3785882284" sldId="290"/>
            <ac:picMk id="4" creationId="{96DF9ED9-B72B-5918-1C7D-DBE68EBC128A}"/>
          </ac:picMkLst>
        </pc:picChg>
      </pc:sldChg>
      <pc:sldChg chg="modSp new del mod">
        <pc:chgData name="Ellie Parker" userId="18c4de7c-6c3e-4846-93f7-877703c9be50" providerId="ADAL" clId="{66DD8856-9CF7-42F4-A31E-2E095D7C106F}" dt="2022-05-31T10:06:16.853" v="121" actId="2696"/>
        <pc:sldMkLst>
          <pc:docMk/>
          <pc:sldMk cId="4207689182" sldId="290"/>
        </pc:sldMkLst>
        <pc:spChg chg="mod">
          <ac:chgData name="Ellie Parker" userId="18c4de7c-6c3e-4846-93f7-877703c9be50" providerId="ADAL" clId="{66DD8856-9CF7-42F4-A31E-2E095D7C106F}" dt="2022-05-31T10:01:28.915" v="89" actId="20577"/>
          <ac:spMkLst>
            <pc:docMk/>
            <pc:sldMk cId="4207689182" sldId="290"/>
            <ac:spMk id="3" creationId="{BBA23133-957B-0DFF-E113-2CEF0E70B0B4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9" name="Group 88"/>
          <p:cNvGrpSpPr/>
          <p:nvPr/>
        </p:nvGrpSpPr>
        <p:grpSpPr>
          <a:xfrm>
            <a:off x="-329674" y="-59376"/>
            <a:ext cx="12515851" cy="6923798"/>
            <a:chOff x="-329674" y="-51881"/>
            <a:chExt cx="12515851" cy="6923798"/>
          </a:xfrm>
        </p:grpSpPr>
        <p:sp>
          <p:nvSpPr>
            <p:cNvPr id="90" name="Freeform 5"/>
            <p:cNvSpPr/>
            <p:nvPr/>
          </p:nvSpPr>
          <p:spPr bwMode="auto">
            <a:xfrm>
              <a:off x="-329674" y="1298404"/>
              <a:ext cx="9702800" cy="5573512"/>
            </a:xfrm>
            <a:custGeom>
              <a:avLst/>
              <a:gdLst/>
              <a:ahLst/>
              <a:cxnLst/>
              <a:rect l="0" t="0" r="r" b="b"/>
              <a:pathLst>
                <a:path w="2038" h="1169">
                  <a:moveTo>
                    <a:pt x="1752" y="1169"/>
                  </a:moveTo>
                  <a:cubicBezTo>
                    <a:pt x="2038" y="928"/>
                    <a:pt x="1673" y="513"/>
                    <a:pt x="1487" y="334"/>
                  </a:cubicBezTo>
                  <a:cubicBezTo>
                    <a:pt x="1316" y="170"/>
                    <a:pt x="1099" y="43"/>
                    <a:pt x="860" y="22"/>
                  </a:cubicBezTo>
                  <a:cubicBezTo>
                    <a:pt x="621" y="0"/>
                    <a:pt x="341" y="128"/>
                    <a:pt x="199" y="318"/>
                  </a:cubicBezTo>
                  <a:cubicBezTo>
                    <a:pt x="0" y="586"/>
                    <a:pt x="184" y="965"/>
                    <a:pt x="399" y="116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6"/>
            <p:cNvSpPr/>
            <p:nvPr/>
          </p:nvSpPr>
          <p:spPr bwMode="auto">
            <a:xfrm>
              <a:off x="670451" y="2018236"/>
              <a:ext cx="7373938" cy="4848892"/>
            </a:xfrm>
            <a:custGeom>
              <a:avLst/>
              <a:gdLst/>
              <a:ahLst/>
              <a:cxnLst/>
              <a:rect l="0" t="0" r="r" b="b"/>
              <a:pathLst>
                <a:path w="1549" h="1017">
                  <a:moveTo>
                    <a:pt x="1025" y="1016"/>
                  </a:moveTo>
                  <a:cubicBezTo>
                    <a:pt x="1223" y="971"/>
                    <a:pt x="1549" y="857"/>
                    <a:pt x="1443" y="592"/>
                  </a:cubicBezTo>
                  <a:cubicBezTo>
                    <a:pt x="1344" y="344"/>
                    <a:pt x="1041" y="111"/>
                    <a:pt x="782" y="53"/>
                  </a:cubicBezTo>
                  <a:cubicBezTo>
                    <a:pt x="545" y="0"/>
                    <a:pt x="275" y="117"/>
                    <a:pt x="150" y="329"/>
                  </a:cubicBezTo>
                  <a:cubicBezTo>
                    <a:pt x="0" y="584"/>
                    <a:pt x="243" y="911"/>
                    <a:pt x="477" y="101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7"/>
            <p:cNvSpPr/>
            <p:nvPr/>
          </p:nvSpPr>
          <p:spPr bwMode="auto">
            <a:xfrm>
              <a:off x="251351" y="1788400"/>
              <a:ext cx="8035925" cy="5083516"/>
            </a:xfrm>
            <a:custGeom>
              <a:avLst/>
              <a:gdLst/>
              <a:ahLst/>
              <a:cxnLst/>
              <a:rect l="0" t="0" r="r" b="b"/>
              <a:pathLst>
                <a:path w="1688" h="1066">
                  <a:moveTo>
                    <a:pt x="1302" y="1066"/>
                  </a:moveTo>
                  <a:cubicBezTo>
                    <a:pt x="1416" y="1024"/>
                    <a:pt x="1551" y="962"/>
                    <a:pt x="1613" y="850"/>
                  </a:cubicBezTo>
                  <a:cubicBezTo>
                    <a:pt x="1688" y="715"/>
                    <a:pt x="1606" y="575"/>
                    <a:pt x="1517" y="471"/>
                  </a:cubicBezTo>
                  <a:cubicBezTo>
                    <a:pt x="1336" y="258"/>
                    <a:pt x="1084" y="62"/>
                    <a:pt x="798" y="28"/>
                  </a:cubicBezTo>
                  <a:cubicBezTo>
                    <a:pt x="559" y="0"/>
                    <a:pt x="317" y="138"/>
                    <a:pt x="181" y="333"/>
                  </a:cubicBezTo>
                  <a:cubicBezTo>
                    <a:pt x="0" y="592"/>
                    <a:pt x="191" y="907"/>
                    <a:pt x="420" y="10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8"/>
            <p:cNvSpPr/>
            <p:nvPr/>
          </p:nvSpPr>
          <p:spPr bwMode="auto">
            <a:xfrm>
              <a:off x="-1061" y="549842"/>
              <a:ext cx="10334625" cy="6322075"/>
            </a:xfrm>
            <a:custGeom>
              <a:avLst/>
              <a:gdLst/>
              <a:ahLst/>
              <a:cxnLst/>
              <a:rect l="0" t="0" r="r" b="b"/>
              <a:pathLst>
                <a:path w="2171" h="1326">
                  <a:moveTo>
                    <a:pt x="1873" y="1326"/>
                  </a:moveTo>
                  <a:cubicBezTo>
                    <a:pt x="2171" y="1045"/>
                    <a:pt x="1825" y="678"/>
                    <a:pt x="1609" y="473"/>
                  </a:cubicBezTo>
                  <a:cubicBezTo>
                    <a:pt x="1406" y="281"/>
                    <a:pt x="1159" y="116"/>
                    <a:pt x="880" y="63"/>
                  </a:cubicBezTo>
                  <a:cubicBezTo>
                    <a:pt x="545" y="0"/>
                    <a:pt x="214" y="161"/>
                    <a:pt x="0" y="42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9"/>
            <p:cNvSpPr/>
            <p:nvPr/>
          </p:nvSpPr>
          <p:spPr bwMode="auto">
            <a:xfrm>
              <a:off x="3701" y="6186246"/>
              <a:ext cx="504825" cy="681527"/>
            </a:xfrm>
            <a:custGeom>
              <a:avLst/>
              <a:gdLst/>
              <a:ahLst/>
              <a:cxnLst/>
              <a:rect l="0" t="0" r="r" b="b"/>
              <a:pathLst>
                <a:path w="106" h="143">
                  <a:moveTo>
                    <a:pt x="0" y="0"/>
                  </a:moveTo>
                  <a:cubicBezTo>
                    <a:pt x="35" y="54"/>
                    <a:pt x="70" y="101"/>
                    <a:pt x="106" y="143"/>
                  </a:cubicBezTo>
                </a:path>
              </a:pathLst>
            </a:custGeom>
            <a:noFill/>
            <a:ln w="4763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10"/>
            <p:cNvSpPr/>
            <p:nvPr/>
          </p:nvSpPr>
          <p:spPr bwMode="auto">
            <a:xfrm>
              <a:off x="-1061" y="-51881"/>
              <a:ext cx="11091863" cy="6923796"/>
            </a:xfrm>
            <a:custGeom>
              <a:avLst/>
              <a:gdLst/>
              <a:ahLst/>
              <a:cxnLst/>
              <a:rect l="0" t="0" r="r" b="b"/>
              <a:pathLst>
                <a:path w="2330" h="1452">
                  <a:moveTo>
                    <a:pt x="2046" y="1452"/>
                  </a:moveTo>
                  <a:cubicBezTo>
                    <a:pt x="2330" y="1153"/>
                    <a:pt x="2049" y="821"/>
                    <a:pt x="1813" y="601"/>
                  </a:cubicBezTo>
                  <a:cubicBezTo>
                    <a:pt x="1569" y="375"/>
                    <a:pt x="1282" y="179"/>
                    <a:pt x="956" y="97"/>
                  </a:cubicBezTo>
                  <a:cubicBezTo>
                    <a:pt x="572" y="0"/>
                    <a:pt x="292" y="101"/>
                    <a:pt x="0" y="3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11"/>
            <p:cNvSpPr/>
            <p:nvPr/>
          </p:nvSpPr>
          <p:spPr bwMode="auto">
            <a:xfrm>
              <a:off x="5426601" y="5579"/>
              <a:ext cx="5788025" cy="6847184"/>
            </a:xfrm>
            <a:custGeom>
              <a:avLst/>
              <a:gdLst/>
              <a:ahLst/>
              <a:cxnLst/>
              <a:rect l="0" t="0" r="r" b="b"/>
              <a:pathLst>
                <a:path w="1216" h="1436">
                  <a:moveTo>
                    <a:pt x="1094" y="1436"/>
                  </a:moveTo>
                  <a:cubicBezTo>
                    <a:pt x="1216" y="1114"/>
                    <a:pt x="904" y="770"/>
                    <a:pt x="709" y="551"/>
                  </a:cubicBezTo>
                  <a:cubicBezTo>
                    <a:pt x="509" y="327"/>
                    <a:pt x="274" y="127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7" name="Freeform 12"/>
            <p:cNvSpPr/>
            <p:nvPr/>
          </p:nvSpPr>
          <p:spPr bwMode="auto">
            <a:xfrm>
              <a:off x="-1061" y="5579"/>
              <a:ext cx="1057275" cy="614491"/>
            </a:xfrm>
            <a:custGeom>
              <a:avLst/>
              <a:gdLst/>
              <a:ahLst/>
              <a:cxnLst/>
              <a:rect l="0" t="0" r="r" b="b"/>
              <a:pathLst>
                <a:path w="222" h="129">
                  <a:moveTo>
                    <a:pt x="222" y="0"/>
                  </a:moveTo>
                  <a:cubicBezTo>
                    <a:pt x="152" y="35"/>
                    <a:pt x="76" y="78"/>
                    <a:pt x="0" y="12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8" name="Freeform 13"/>
            <p:cNvSpPr/>
            <p:nvPr/>
          </p:nvSpPr>
          <p:spPr bwMode="auto">
            <a:xfrm>
              <a:off x="5821889" y="5579"/>
              <a:ext cx="5588000" cy="6866337"/>
            </a:xfrm>
            <a:custGeom>
              <a:avLst/>
              <a:gdLst/>
              <a:ahLst/>
              <a:cxnLst/>
              <a:rect l="0" t="0" r="r" b="b"/>
              <a:pathLst>
                <a:path w="1174" h="1440">
                  <a:moveTo>
                    <a:pt x="1067" y="1440"/>
                  </a:moveTo>
                  <a:cubicBezTo>
                    <a:pt x="1174" y="1124"/>
                    <a:pt x="887" y="797"/>
                    <a:pt x="698" y="577"/>
                  </a:cubicBezTo>
                  <a:cubicBezTo>
                    <a:pt x="500" y="348"/>
                    <a:pt x="270" y="14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9" name="Freeform 14"/>
            <p:cNvSpPr/>
            <p:nvPr/>
          </p:nvSpPr>
          <p:spPr bwMode="auto">
            <a:xfrm>
              <a:off x="3701" y="790"/>
              <a:ext cx="595313" cy="352734"/>
            </a:xfrm>
            <a:custGeom>
              <a:avLst/>
              <a:gdLst/>
              <a:ahLst/>
              <a:cxnLst/>
              <a:rect l="0" t="0" r="r" b="b"/>
              <a:pathLst>
                <a:path w="125" h="74">
                  <a:moveTo>
                    <a:pt x="125" y="0"/>
                  </a:moveTo>
                  <a:cubicBezTo>
                    <a:pt x="85" y="22"/>
                    <a:pt x="43" y="47"/>
                    <a:pt x="0" y="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0" name="Freeform 15"/>
            <p:cNvSpPr/>
            <p:nvPr/>
          </p:nvSpPr>
          <p:spPr bwMode="auto">
            <a:xfrm>
              <a:off x="6012389" y="5579"/>
              <a:ext cx="5497513" cy="6866337"/>
            </a:xfrm>
            <a:custGeom>
              <a:avLst/>
              <a:gdLst/>
              <a:ahLst/>
              <a:cxnLst/>
              <a:rect l="0" t="0" r="r" b="b"/>
              <a:pathLst>
                <a:path w="1155" h="1440">
                  <a:moveTo>
                    <a:pt x="1056" y="1440"/>
                  </a:moveTo>
                  <a:cubicBezTo>
                    <a:pt x="1155" y="1123"/>
                    <a:pt x="875" y="801"/>
                    <a:pt x="686" y="580"/>
                  </a:cubicBezTo>
                  <a:cubicBezTo>
                    <a:pt x="491" y="352"/>
                    <a:pt x="264" y="145"/>
                    <a:pt x="0" y="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1" name="Freeform 16"/>
            <p:cNvSpPr/>
            <p:nvPr/>
          </p:nvSpPr>
          <p:spPr bwMode="auto">
            <a:xfrm>
              <a:off x="-1061" y="5579"/>
              <a:ext cx="357188" cy="213875"/>
            </a:xfrm>
            <a:custGeom>
              <a:avLst/>
              <a:gdLst/>
              <a:ahLst/>
              <a:cxnLst/>
              <a:rect l="0" t="0" r="r" b="b"/>
              <a:pathLst>
                <a:path w="75" h="45">
                  <a:moveTo>
                    <a:pt x="75" y="0"/>
                  </a:moveTo>
                  <a:cubicBezTo>
                    <a:pt x="50" y="14"/>
                    <a:pt x="25" y="29"/>
                    <a:pt x="0" y="45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2" name="Freeform 17"/>
            <p:cNvSpPr/>
            <p:nvPr/>
          </p:nvSpPr>
          <p:spPr bwMode="auto">
            <a:xfrm>
              <a:off x="6210826" y="790"/>
              <a:ext cx="5522913" cy="6871126"/>
            </a:xfrm>
            <a:custGeom>
              <a:avLst/>
              <a:gdLst/>
              <a:ahLst/>
              <a:cxnLst/>
              <a:rect l="0" t="0" r="r" b="b"/>
              <a:pathLst>
                <a:path w="1160" h="1441">
                  <a:moveTo>
                    <a:pt x="1053" y="1441"/>
                  </a:moveTo>
                  <a:cubicBezTo>
                    <a:pt x="1160" y="1129"/>
                    <a:pt x="892" y="817"/>
                    <a:pt x="705" y="599"/>
                  </a:cubicBezTo>
                  <a:cubicBezTo>
                    <a:pt x="503" y="365"/>
                    <a:pt x="270" y="152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3" name="Freeform 18"/>
            <p:cNvSpPr/>
            <p:nvPr/>
          </p:nvSpPr>
          <p:spPr bwMode="auto">
            <a:xfrm>
              <a:off x="6463239" y="5579"/>
              <a:ext cx="5413375" cy="6866337"/>
            </a:xfrm>
            <a:custGeom>
              <a:avLst/>
              <a:gdLst/>
              <a:ahLst/>
              <a:cxnLst/>
              <a:rect l="0" t="0" r="r" b="b"/>
              <a:pathLst>
                <a:path w="1137" h="1440">
                  <a:moveTo>
                    <a:pt x="1040" y="1440"/>
                  </a:moveTo>
                  <a:cubicBezTo>
                    <a:pt x="1137" y="1131"/>
                    <a:pt x="883" y="828"/>
                    <a:pt x="698" y="611"/>
                  </a:cubicBezTo>
                  <a:cubicBezTo>
                    <a:pt x="498" y="375"/>
                    <a:pt x="268" y="15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4" name="Freeform 19"/>
            <p:cNvSpPr/>
            <p:nvPr/>
          </p:nvSpPr>
          <p:spPr bwMode="auto">
            <a:xfrm>
              <a:off x="6877576" y="5579"/>
              <a:ext cx="5037138" cy="6861550"/>
            </a:xfrm>
            <a:custGeom>
              <a:avLst/>
              <a:gdLst/>
              <a:ahLst/>
              <a:cxnLst/>
              <a:rect l="0" t="0" r="r" b="b"/>
              <a:pathLst>
                <a:path w="1058" h="1439">
                  <a:moveTo>
                    <a:pt x="1011" y="1439"/>
                  </a:moveTo>
                  <a:cubicBezTo>
                    <a:pt x="1058" y="1131"/>
                    <a:pt x="825" y="841"/>
                    <a:pt x="648" y="617"/>
                  </a:cubicBezTo>
                  <a:cubicBezTo>
                    <a:pt x="462" y="383"/>
                    <a:pt x="248" y="1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5" name="Freeform 20"/>
            <p:cNvSpPr/>
            <p:nvPr/>
          </p:nvSpPr>
          <p:spPr bwMode="auto">
            <a:xfrm>
              <a:off x="8768289" y="5579"/>
              <a:ext cx="3417888" cy="2742066"/>
            </a:xfrm>
            <a:custGeom>
              <a:avLst/>
              <a:gdLst/>
              <a:ahLst/>
              <a:cxnLst/>
              <a:rect l="0" t="0" r="r" b="b"/>
              <a:pathLst>
                <a:path w="718" h="575">
                  <a:moveTo>
                    <a:pt x="718" y="575"/>
                  </a:moveTo>
                  <a:cubicBezTo>
                    <a:pt x="500" y="360"/>
                    <a:pt x="260" y="163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6" name="Freeform 21"/>
            <p:cNvSpPr/>
            <p:nvPr/>
          </p:nvSpPr>
          <p:spPr bwMode="auto">
            <a:xfrm>
              <a:off x="9235014" y="10367"/>
              <a:ext cx="2951163" cy="2555325"/>
            </a:xfrm>
            <a:custGeom>
              <a:avLst/>
              <a:gdLst/>
              <a:ahLst/>
              <a:cxnLst/>
              <a:rect l="0" t="0" r="r" b="b"/>
              <a:pathLst>
                <a:path w="620" h="536">
                  <a:moveTo>
                    <a:pt x="620" y="536"/>
                  </a:moveTo>
                  <a:cubicBezTo>
                    <a:pt x="404" y="314"/>
                    <a:pt x="196" y="13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7" name="Freeform 22"/>
            <p:cNvSpPr/>
            <p:nvPr/>
          </p:nvSpPr>
          <p:spPr bwMode="auto">
            <a:xfrm>
              <a:off x="10020826" y="5579"/>
              <a:ext cx="2165350" cy="1358265"/>
            </a:xfrm>
            <a:custGeom>
              <a:avLst/>
              <a:gdLst/>
              <a:ahLst/>
              <a:cxnLst/>
              <a:rect l="0" t="0" r="r" b="b"/>
              <a:pathLst>
                <a:path w="455" h="285">
                  <a:moveTo>
                    <a:pt x="0" y="0"/>
                  </a:moveTo>
                  <a:cubicBezTo>
                    <a:pt x="153" y="85"/>
                    <a:pt x="308" y="180"/>
                    <a:pt x="455" y="28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8" name="Freeform 23"/>
            <p:cNvSpPr/>
            <p:nvPr/>
          </p:nvSpPr>
          <p:spPr bwMode="auto">
            <a:xfrm>
              <a:off x="11290826" y="5579"/>
              <a:ext cx="895350" cy="534687"/>
            </a:xfrm>
            <a:custGeom>
              <a:avLst/>
              <a:gdLst/>
              <a:ahLst/>
              <a:cxnLst/>
              <a:rect l="0" t="0" r="r" b="b"/>
              <a:pathLst>
                <a:path w="188" h="112">
                  <a:moveTo>
                    <a:pt x="0" y="0"/>
                  </a:moveTo>
                  <a:cubicBezTo>
                    <a:pt x="63" y="36"/>
                    <a:pt x="126" y="73"/>
                    <a:pt x="188" y="112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9" name="Group 8"/>
          <p:cNvGrpSpPr/>
          <p:nvPr/>
        </p:nvGrpSpPr>
        <p:grpSpPr>
          <a:xfrm>
            <a:off x="1669293" y="1186483"/>
            <a:ext cx="8848345" cy="4477933"/>
            <a:chOff x="1669293" y="1186483"/>
            <a:chExt cx="8848345" cy="4477933"/>
          </a:xfrm>
        </p:grpSpPr>
        <p:sp>
          <p:nvSpPr>
            <p:cNvPr id="39" name="Rectangle 38"/>
            <p:cNvSpPr/>
            <p:nvPr/>
          </p:nvSpPr>
          <p:spPr>
            <a:xfrm>
              <a:off x="1674042" y="1186483"/>
              <a:ext cx="8843596" cy="716184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40" name="Isosceles Triangle 39"/>
            <p:cNvSpPr/>
            <p:nvPr/>
          </p:nvSpPr>
          <p:spPr>
            <a:xfrm rot="10800000">
              <a:off x="5892384" y="5313353"/>
              <a:ext cx="407233" cy="351063"/>
            </a:xfrm>
            <a:prstGeom prst="triangl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41" name="Rectangle 40"/>
            <p:cNvSpPr/>
            <p:nvPr/>
          </p:nvSpPr>
          <p:spPr>
            <a:xfrm>
              <a:off x="1669293" y="1991156"/>
              <a:ext cx="8845667" cy="3322196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9236" y="2075504"/>
            <a:ext cx="8679915" cy="1748729"/>
          </a:xfrm>
        </p:spPr>
        <p:txBody>
          <a:bodyPr bIns="0" anchor="b">
            <a:normAutofit/>
          </a:bodyPr>
          <a:lstStyle>
            <a:lvl1pPr algn="ctr">
              <a:lnSpc>
                <a:spcPct val="80000"/>
              </a:lnSpc>
              <a:defRPr sz="5400" spc="-150">
                <a:solidFill>
                  <a:srgbClr val="FFFEF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9237" y="3906266"/>
            <a:ext cx="8673427" cy="1322587"/>
          </a:xfrm>
        </p:spPr>
        <p:txBody>
          <a:bodyPr tIns="0">
            <a:normAutofit/>
          </a:bodyPr>
          <a:lstStyle>
            <a:lvl1pPr marL="0" indent="0" algn="ctr">
              <a:lnSpc>
                <a:spcPct val="100000"/>
              </a:lnSpc>
              <a:buNone/>
              <a:defRPr sz="1800" b="0">
                <a:solidFill>
                  <a:srgbClr val="FFFEFF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 vert="horz" lIns="91440" tIns="45720" rIns="91440" bIns="45720" rtlCol="0" anchor="ctr"/>
          <a:lstStyle>
            <a:lvl1pPr>
              <a:defRPr lang="en-US" sz="9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8B62C7E3-A7EB-4983-8BCD-28BB3C303D3B}" type="datetimeFigureOut">
              <a:rPr lang="en-GB" smtClean="0"/>
              <a:pPr/>
              <a:t>07/06/2022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>
            <a:lvl1pPr algn="ctr">
              <a:defRPr/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1A475433-03BB-433A-A570-F5E0A9C92E8F}" type="slidenum">
              <a:rPr lang="en-GB" smtClean="0"/>
              <a:t>‹#›</a:t>
            </a:fld>
            <a:endParaRPr lang="en-GB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3BEE3F8-6119-4654-B9E8-62777B36818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627" y="5915075"/>
            <a:ext cx="2056441" cy="8476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96815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5" name="Group 74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76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7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8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2" name="Group 21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  <a:solidFill>
            <a:schemeClr val="accent4"/>
          </a:solidFill>
        </p:grpSpPr>
        <p:sp>
          <p:nvSpPr>
            <p:cNvPr id="23" name="Rectangle 22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4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8632" y="2349925"/>
            <a:ext cx="3501196" cy="2456441"/>
          </a:xfrm>
        </p:spPr>
        <p:txBody>
          <a:bodyPr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109983" y="794719"/>
            <a:ext cx="6275035" cy="525709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62C7E3-A7EB-4983-8BCD-28BB3C303D3B}" type="datetimeFigureOut">
              <a:rPr lang="en-GB" smtClean="0"/>
              <a:t>07/06/2022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475433-03BB-433A-A570-F5E0A9C92E8F}" type="slidenum">
              <a:rPr lang="en-GB" smtClean="0"/>
              <a:t>‹#›</a:t>
            </a:fld>
            <a:endParaRPr lang="en-GB" dirty="0"/>
          </a:p>
        </p:txBody>
      </p:sp>
      <p:pic>
        <p:nvPicPr>
          <p:cNvPr id="33" name="Picture 32">
            <a:extLst>
              <a:ext uri="{FF2B5EF4-FFF2-40B4-BE49-F238E27FC236}">
                <a16:creationId xmlns:a16="http://schemas.microsoft.com/office/drawing/2014/main" id="{1C5857E1-CBE2-4F86-BDB5-FA303D80F04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627" y="5915075"/>
            <a:ext cx="2056441" cy="8476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44164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5" name="Group 74"/>
          <p:cNvGrpSpPr/>
          <p:nvPr/>
        </p:nvGrpSpPr>
        <p:grpSpPr>
          <a:xfrm flipH="1">
            <a:off x="0" y="0"/>
            <a:ext cx="12584114" cy="6853238"/>
            <a:chOff x="-417513" y="0"/>
            <a:chExt cx="12584114" cy="6853238"/>
          </a:xfrm>
        </p:grpSpPr>
        <p:sp>
          <p:nvSpPr>
            <p:cNvPr id="76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7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8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2" name="Group 21"/>
          <p:cNvGrpSpPr/>
          <p:nvPr/>
        </p:nvGrpSpPr>
        <p:grpSpPr>
          <a:xfrm>
            <a:off x="7718948" y="1699589"/>
            <a:ext cx="3674476" cy="3470421"/>
            <a:chOff x="697883" y="1816768"/>
            <a:chExt cx="3674476" cy="3470421"/>
          </a:xfrm>
          <a:solidFill>
            <a:schemeClr val="accent4"/>
          </a:solidFill>
        </p:grpSpPr>
        <p:sp>
          <p:nvSpPr>
            <p:cNvPr id="23" name="Rectangle 22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4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807437" y="2349925"/>
            <a:ext cx="3501195" cy="2456442"/>
          </a:xfrm>
        </p:spPr>
        <p:txBody>
          <a:bodyPr vert="eaVert"/>
          <a:lstStyle>
            <a:lvl1pPr algn="l">
              <a:lnSpc>
                <a:spcPct val="80000"/>
              </a:lnSpc>
              <a:defRPr>
                <a:solidFill>
                  <a:srgbClr val="FFFE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02747" y="798444"/>
            <a:ext cx="6268622" cy="525730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8B62C7E3-A7EB-4983-8BCD-28BB3C303D3B}" type="datetimeFigureOut">
              <a:rPr lang="en-GB" smtClean="0"/>
              <a:t>07/06/2022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1A475433-03BB-433A-A570-F5E0A9C92E8F}" type="slidenum">
              <a:rPr lang="en-GB" smtClean="0"/>
              <a:t>‹#›</a:t>
            </a:fld>
            <a:endParaRPr lang="en-GB" dirty="0"/>
          </a:p>
        </p:txBody>
      </p:sp>
      <p:pic>
        <p:nvPicPr>
          <p:cNvPr id="33" name="Picture 32">
            <a:extLst>
              <a:ext uri="{FF2B5EF4-FFF2-40B4-BE49-F238E27FC236}">
                <a16:creationId xmlns:a16="http://schemas.microsoft.com/office/drawing/2014/main" id="{2C55049B-F021-41EC-AACA-11121025BCC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627" y="5915075"/>
            <a:ext cx="2056441" cy="8476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96098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0" name="Group 79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81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7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8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9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0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1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7" name="Group 26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  <a:solidFill>
            <a:schemeClr val="accent4"/>
          </a:solidFill>
        </p:grpSpPr>
        <p:sp>
          <p:nvSpPr>
            <p:cNvPr id="28" name="Rectangle 27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8631" y="2349925"/>
            <a:ext cx="3498979" cy="2456442"/>
          </a:xfrm>
          <a:solidFill>
            <a:schemeClr val="accent4"/>
          </a:solidFill>
        </p:spPr>
        <p:txBody>
          <a:bodyPr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18447" y="803186"/>
            <a:ext cx="6281873" cy="5248622"/>
          </a:xfrm>
        </p:spPr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62C7E3-A7EB-4983-8BCD-28BB3C303D3B}" type="datetimeFigureOut">
              <a:rPr lang="en-GB" smtClean="0"/>
              <a:t>07/06/2022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475433-03BB-433A-A570-F5E0A9C92E8F}" type="slidenum">
              <a:rPr lang="en-GB" smtClean="0"/>
              <a:t>‹#›</a:t>
            </a:fld>
            <a:endParaRPr lang="en-GB" dirty="0"/>
          </a:p>
        </p:txBody>
      </p:sp>
      <p:pic>
        <p:nvPicPr>
          <p:cNvPr id="33" name="Picture 32">
            <a:extLst>
              <a:ext uri="{FF2B5EF4-FFF2-40B4-BE49-F238E27FC236}">
                <a16:creationId xmlns:a16="http://schemas.microsoft.com/office/drawing/2014/main" id="{5EB8F73C-DF46-4052-888E-0C43203F046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682" y="5928519"/>
            <a:ext cx="2056441" cy="8476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58932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7" name="Group 76"/>
          <p:cNvGrpSpPr/>
          <p:nvPr/>
        </p:nvGrpSpPr>
        <p:grpSpPr>
          <a:xfrm>
            <a:off x="-365543" y="-32899"/>
            <a:ext cx="12515851" cy="6923798"/>
            <a:chOff x="-329674" y="-51881"/>
            <a:chExt cx="12515851" cy="6923798"/>
          </a:xfrm>
        </p:grpSpPr>
        <p:sp>
          <p:nvSpPr>
            <p:cNvPr id="78" name="Freeform 5"/>
            <p:cNvSpPr/>
            <p:nvPr/>
          </p:nvSpPr>
          <p:spPr bwMode="auto">
            <a:xfrm>
              <a:off x="-329674" y="1298404"/>
              <a:ext cx="9702800" cy="5573512"/>
            </a:xfrm>
            <a:custGeom>
              <a:avLst/>
              <a:gdLst/>
              <a:ahLst/>
              <a:cxnLst/>
              <a:rect l="0" t="0" r="r" b="b"/>
              <a:pathLst>
                <a:path w="2038" h="1169">
                  <a:moveTo>
                    <a:pt x="1752" y="1169"/>
                  </a:moveTo>
                  <a:cubicBezTo>
                    <a:pt x="2038" y="928"/>
                    <a:pt x="1673" y="513"/>
                    <a:pt x="1487" y="334"/>
                  </a:cubicBezTo>
                  <a:cubicBezTo>
                    <a:pt x="1316" y="170"/>
                    <a:pt x="1099" y="43"/>
                    <a:pt x="860" y="22"/>
                  </a:cubicBezTo>
                  <a:cubicBezTo>
                    <a:pt x="621" y="0"/>
                    <a:pt x="341" y="128"/>
                    <a:pt x="199" y="318"/>
                  </a:cubicBezTo>
                  <a:cubicBezTo>
                    <a:pt x="0" y="586"/>
                    <a:pt x="184" y="965"/>
                    <a:pt x="399" y="116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6"/>
            <p:cNvSpPr/>
            <p:nvPr/>
          </p:nvSpPr>
          <p:spPr bwMode="auto">
            <a:xfrm>
              <a:off x="670451" y="2018236"/>
              <a:ext cx="7373938" cy="4848892"/>
            </a:xfrm>
            <a:custGeom>
              <a:avLst/>
              <a:gdLst/>
              <a:ahLst/>
              <a:cxnLst/>
              <a:rect l="0" t="0" r="r" b="b"/>
              <a:pathLst>
                <a:path w="1549" h="1017">
                  <a:moveTo>
                    <a:pt x="1025" y="1016"/>
                  </a:moveTo>
                  <a:cubicBezTo>
                    <a:pt x="1223" y="971"/>
                    <a:pt x="1549" y="857"/>
                    <a:pt x="1443" y="592"/>
                  </a:cubicBezTo>
                  <a:cubicBezTo>
                    <a:pt x="1344" y="344"/>
                    <a:pt x="1041" y="111"/>
                    <a:pt x="782" y="53"/>
                  </a:cubicBezTo>
                  <a:cubicBezTo>
                    <a:pt x="545" y="0"/>
                    <a:pt x="275" y="117"/>
                    <a:pt x="150" y="329"/>
                  </a:cubicBezTo>
                  <a:cubicBezTo>
                    <a:pt x="0" y="584"/>
                    <a:pt x="243" y="911"/>
                    <a:pt x="477" y="101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7"/>
            <p:cNvSpPr/>
            <p:nvPr/>
          </p:nvSpPr>
          <p:spPr bwMode="auto">
            <a:xfrm>
              <a:off x="251351" y="1788400"/>
              <a:ext cx="8035925" cy="5083516"/>
            </a:xfrm>
            <a:custGeom>
              <a:avLst/>
              <a:gdLst/>
              <a:ahLst/>
              <a:cxnLst/>
              <a:rect l="0" t="0" r="r" b="b"/>
              <a:pathLst>
                <a:path w="1688" h="1066">
                  <a:moveTo>
                    <a:pt x="1302" y="1066"/>
                  </a:moveTo>
                  <a:cubicBezTo>
                    <a:pt x="1416" y="1024"/>
                    <a:pt x="1551" y="962"/>
                    <a:pt x="1613" y="850"/>
                  </a:cubicBezTo>
                  <a:cubicBezTo>
                    <a:pt x="1688" y="715"/>
                    <a:pt x="1606" y="575"/>
                    <a:pt x="1517" y="471"/>
                  </a:cubicBezTo>
                  <a:cubicBezTo>
                    <a:pt x="1336" y="258"/>
                    <a:pt x="1084" y="62"/>
                    <a:pt x="798" y="28"/>
                  </a:cubicBezTo>
                  <a:cubicBezTo>
                    <a:pt x="559" y="0"/>
                    <a:pt x="317" y="138"/>
                    <a:pt x="181" y="333"/>
                  </a:cubicBezTo>
                  <a:cubicBezTo>
                    <a:pt x="0" y="592"/>
                    <a:pt x="191" y="907"/>
                    <a:pt x="420" y="10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8"/>
            <p:cNvSpPr/>
            <p:nvPr/>
          </p:nvSpPr>
          <p:spPr bwMode="auto">
            <a:xfrm>
              <a:off x="-1061" y="549842"/>
              <a:ext cx="10334625" cy="6322075"/>
            </a:xfrm>
            <a:custGeom>
              <a:avLst/>
              <a:gdLst/>
              <a:ahLst/>
              <a:cxnLst/>
              <a:rect l="0" t="0" r="r" b="b"/>
              <a:pathLst>
                <a:path w="2171" h="1326">
                  <a:moveTo>
                    <a:pt x="1873" y="1326"/>
                  </a:moveTo>
                  <a:cubicBezTo>
                    <a:pt x="2171" y="1045"/>
                    <a:pt x="1825" y="678"/>
                    <a:pt x="1609" y="473"/>
                  </a:cubicBezTo>
                  <a:cubicBezTo>
                    <a:pt x="1406" y="281"/>
                    <a:pt x="1159" y="116"/>
                    <a:pt x="880" y="63"/>
                  </a:cubicBezTo>
                  <a:cubicBezTo>
                    <a:pt x="545" y="0"/>
                    <a:pt x="214" y="161"/>
                    <a:pt x="0" y="42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9"/>
            <p:cNvSpPr/>
            <p:nvPr/>
          </p:nvSpPr>
          <p:spPr bwMode="auto">
            <a:xfrm>
              <a:off x="3701" y="6186246"/>
              <a:ext cx="504825" cy="681527"/>
            </a:xfrm>
            <a:custGeom>
              <a:avLst/>
              <a:gdLst/>
              <a:ahLst/>
              <a:cxnLst/>
              <a:rect l="0" t="0" r="r" b="b"/>
              <a:pathLst>
                <a:path w="106" h="143">
                  <a:moveTo>
                    <a:pt x="0" y="0"/>
                  </a:moveTo>
                  <a:cubicBezTo>
                    <a:pt x="35" y="54"/>
                    <a:pt x="70" y="101"/>
                    <a:pt x="106" y="143"/>
                  </a:cubicBezTo>
                </a:path>
              </a:pathLst>
            </a:custGeom>
            <a:noFill/>
            <a:ln w="4763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0"/>
            <p:cNvSpPr/>
            <p:nvPr/>
          </p:nvSpPr>
          <p:spPr bwMode="auto">
            <a:xfrm>
              <a:off x="-1061" y="-51881"/>
              <a:ext cx="11091863" cy="6923796"/>
            </a:xfrm>
            <a:custGeom>
              <a:avLst/>
              <a:gdLst/>
              <a:ahLst/>
              <a:cxnLst/>
              <a:rect l="0" t="0" r="r" b="b"/>
              <a:pathLst>
                <a:path w="2330" h="1452">
                  <a:moveTo>
                    <a:pt x="2046" y="1452"/>
                  </a:moveTo>
                  <a:cubicBezTo>
                    <a:pt x="2330" y="1153"/>
                    <a:pt x="2049" y="821"/>
                    <a:pt x="1813" y="601"/>
                  </a:cubicBezTo>
                  <a:cubicBezTo>
                    <a:pt x="1569" y="375"/>
                    <a:pt x="1282" y="179"/>
                    <a:pt x="956" y="97"/>
                  </a:cubicBezTo>
                  <a:cubicBezTo>
                    <a:pt x="572" y="0"/>
                    <a:pt x="292" y="101"/>
                    <a:pt x="0" y="3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1"/>
            <p:cNvSpPr/>
            <p:nvPr/>
          </p:nvSpPr>
          <p:spPr bwMode="auto">
            <a:xfrm>
              <a:off x="5426601" y="5579"/>
              <a:ext cx="5788025" cy="6847184"/>
            </a:xfrm>
            <a:custGeom>
              <a:avLst/>
              <a:gdLst/>
              <a:ahLst/>
              <a:cxnLst/>
              <a:rect l="0" t="0" r="r" b="b"/>
              <a:pathLst>
                <a:path w="1216" h="1436">
                  <a:moveTo>
                    <a:pt x="1094" y="1436"/>
                  </a:moveTo>
                  <a:cubicBezTo>
                    <a:pt x="1216" y="1114"/>
                    <a:pt x="904" y="770"/>
                    <a:pt x="709" y="551"/>
                  </a:cubicBezTo>
                  <a:cubicBezTo>
                    <a:pt x="509" y="327"/>
                    <a:pt x="274" y="127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2"/>
            <p:cNvSpPr/>
            <p:nvPr/>
          </p:nvSpPr>
          <p:spPr bwMode="auto">
            <a:xfrm>
              <a:off x="-1061" y="5579"/>
              <a:ext cx="1057275" cy="614491"/>
            </a:xfrm>
            <a:custGeom>
              <a:avLst/>
              <a:gdLst/>
              <a:ahLst/>
              <a:cxnLst/>
              <a:rect l="0" t="0" r="r" b="b"/>
              <a:pathLst>
                <a:path w="222" h="129">
                  <a:moveTo>
                    <a:pt x="222" y="0"/>
                  </a:moveTo>
                  <a:cubicBezTo>
                    <a:pt x="152" y="35"/>
                    <a:pt x="76" y="78"/>
                    <a:pt x="0" y="12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3"/>
            <p:cNvSpPr/>
            <p:nvPr/>
          </p:nvSpPr>
          <p:spPr bwMode="auto">
            <a:xfrm>
              <a:off x="5821889" y="5579"/>
              <a:ext cx="5588000" cy="6866337"/>
            </a:xfrm>
            <a:custGeom>
              <a:avLst/>
              <a:gdLst/>
              <a:ahLst/>
              <a:cxnLst/>
              <a:rect l="0" t="0" r="r" b="b"/>
              <a:pathLst>
                <a:path w="1174" h="1440">
                  <a:moveTo>
                    <a:pt x="1067" y="1440"/>
                  </a:moveTo>
                  <a:cubicBezTo>
                    <a:pt x="1174" y="1124"/>
                    <a:pt x="887" y="797"/>
                    <a:pt x="698" y="577"/>
                  </a:cubicBezTo>
                  <a:cubicBezTo>
                    <a:pt x="500" y="348"/>
                    <a:pt x="270" y="14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4"/>
            <p:cNvSpPr/>
            <p:nvPr/>
          </p:nvSpPr>
          <p:spPr bwMode="auto">
            <a:xfrm>
              <a:off x="3701" y="790"/>
              <a:ext cx="595313" cy="352734"/>
            </a:xfrm>
            <a:custGeom>
              <a:avLst/>
              <a:gdLst/>
              <a:ahLst/>
              <a:cxnLst/>
              <a:rect l="0" t="0" r="r" b="b"/>
              <a:pathLst>
                <a:path w="125" h="74">
                  <a:moveTo>
                    <a:pt x="125" y="0"/>
                  </a:moveTo>
                  <a:cubicBezTo>
                    <a:pt x="85" y="22"/>
                    <a:pt x="43" y="47"/>
                    <a:pt x="0" y="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5"/>
            <p:cNvSpPr/>
            <p:nvPr/>
          </p:nvSpPr>
          <p:spPr bwMode="auto">
            <a:xfrm>
              <a:off x="6012389" y="5579"/>
              <a:ext cx="5497513" cy="6866337"/>
            </a:xfrm>
            <a:custGeom>
              <a:avLst/>
              <a:gdLst/>
              <a:ahLst/>
              <a:cxnLst/>
              <a:rect l="0" t="0" r="r" b="b"/>
              <a:pathLst>
                <a:path w="1155" h="1440">
                  <a:moveTo>
                    <a:pt x="1056" y="1440"/>
                  </a:moveTo>
                  <a:cubicBezTo>
                    <a:pt x="1155" y="1123"/>
                    <a:pt x="875" y="801"/>
                    <a:pt x="686" y="580"/>
                  </a:cubicBezTo>
                  <a:cubicBezTo>
                    <a:pt x="491" y="352"/>
                    <a:pt x="264" y="145"/>
                    <a:pt x="0" y="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6"/>
            <p:cNvSpPr/>
            <p:nvPr/>
          </p:nvSpPr>
          <p:spPr bwMode="auto">
            <a:xfrm>
              <a:off x="-1061" y="5579"/>
              <a:ext cx="357188" cy="213875"/>
            </a:xfrm>
            <a:custGeom>
              <a:avLst/>
              <a:gdLst/>
              <a:ahLst/>
              <a:cxnLst/>
              <a:rect l="0" t="0" r="r" b="b"/>
              <a:pathLst>
                <a:path w="75" h="45">
                  <a:moveTo>
                    <a:pt x="75" y="0"/>
                  </a:moveTo>
                  <a:cubicBezTo>
                    <a:pt x="50" y="14"/>
                    <a:pt x="25" y="29"/>
                    <a:pt x="0" y="45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7"/>
            <p:cNvSpPr/>
            <p:nvPr/>
          </p:nvSpPr>
          <p:spPr bwMode="auto">
            <a:xfrm>
              <a:off x="6210826" y="790"/>
              <a:ext cx="5522913" cy="6871126"/>
            </a:xfrm>
            <a:custGeom>
              <a:avLst/>
              <a:gdLst/>
              <a:ahLst/>
              <a:cxnLst/>
              <a:rect l="0" t="0" r="r" b="b"/>
              <a:pathLst>
                <a:path w="1160" h="1441">
                  <a:moveTo>
                    <a:pt x="1053" y="1441"/>
                  </a:moveTo>
                  <a:cubicBezTo>
                    <a:pt x="1160" y="1129"/>
                    <a:pt x="892" y="817"/>
                    <a:pt x="705" y="599"/>
                  </a:cubicBezTo>
                  <a:cubicBezTo>
                    <a:pt x="503" y="365"/>
                    <a:pt x="270" y="152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18"/>
            <p:cNvSpPr/>
            <p:nvPr/>
          </p:nvSpPr>
          <p:spPr bwMode="auto">
            <a:xfrm>
              <a:off x="6463239" y="5579"/>
              <a:ext cx="5413375" cy="6866337"/>
            </a:xfrm>
            <a:custGeom>
              <a:avLst/>
              <a:gdLst/>
              <a:ahLst/>
              <a:cxnLst/>
              <a:rect l="0" t="0" r="r" b="b"/>
              <a:pathLst>
                <a:path w="1137" h="1440">
                  <a:moveTo>
                    <a:pt x="1040" y="1440"/>
                  </a:moveTo>
                  <a:cubicBezTo>
                    <a:pt x="1137" y="1131"/>
                    <a:pt x="883" y="828"/>
                    <a:pt x="698" y="611"/>
                  </a:cubicBezTo>
                  <a:cubicBezTo>
                    <a:pt x="498" y="375"/>
                    <a:pt x="268" y="15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19"/>
            <p:cNvSpPr/>
            <p:nvPr/>
          </p:nvSpPr>
          <p:spPr bwMode="auto">
            <a:xfrm>
              <a:off x="6877576" y="5579"/>
              <a:ext cx="5037138" cy="6861550"/>
            </a:xfrm>
            <a:custGeom>
              <a:avLst/>
              <a:gdLst/>
              <a:ahLst/>
              <a:cxnLst/>
              <a:rect l="0" t="0" r="r" b="b"/>
              <a:pathLst>
                <a:path w="1058" h="1439">
                  <a:moveTo>
                    <a:pt x="1011" y="1439"/>
                  </a:moveTo>
                  <a:cubicBezTo>
                    <a:pt x="1058" y="1131"/>
                    <a:pt x="825" y="841"/>
                    <a:pt x="648" y="617"/>
                  </a:cubicBezTo>
                  <a:cubicBezTo>
                    <a:pt x="462" y="383"/>
                    <a:pt x="248" y="1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0"/>
            <p:cNvSpPr/>
            <p:nvPr/>
          </p:nvSpPr>
          <p:spPr bwMode="auto">
            <a:xfrm>
              <a:off x="8768289" y="5579"/>
              <a:ext cx="3417888" cy="2742066"/>
            </a:xfrm>
            <a:custGeom>
              <a:avLst/>
              <a:gdLst/>
              <a:ahLst/>
              <a:cxnLst/>
              <a:rect l="0" t="0" r="r" b="b"/>
              <a:pathLst>
                <a:path w="718" h="575">
                  <a:moveTo>
                    <a:pt x="718" y="575"/>
                  </a:moveTo>
                  <a:cubicBezTo>
                    <a:pt x="500" y="360"/>
                    <a:pt x="260" y="163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1"/>
            <p:cNvSpPr/>
            <p:nvPr/>
          </p:nvSpPr>
          <p:spPr bwMode="auto">
            <a:xfrm>
              <a:off x="9235014" y="10367"/>
              <a:ext cx="2951163" cy="2555325"/>
            </a:xfrm>
            <a:custGeom>
              <a:avLst/>
              <a:gdLst/>
              <a:ahLst/>
              <a:cxnLst/>
              <a:rect l="0" t="0" r="r" b="b"/>
              <a:pathLst>
                <a:path w="620" h="536">
                  <a:moveTo>
                    <a:pt x="620" y="536"/>
                  </a:moveTo>
                  <a:cubicBezTo>
                    <a:pt x="404" y="314"/>
                    <a:pt x="196" y="13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2"/>
            <p:cNvSpPr/>
            <p:nvPr/>
          </p:nvSpPr>
          <p:spPr bwMode="auto">
            <a:xfrm>
              <a:off x="10020826" y="5579"/>
              <a:ext cx="2165350" cy="1358265"/>
            </a:xfrm>
            <a:custGeom>
              <a:avLst/>
              <a:gdLst/>
              <a:ahLst/>
              <a:cxnLst/>
              <a:rect l="0" t="0" r="r" b="b"/>
              <a:pathLst>
                <a:path w="455" h="285">
                  <a:moveTo>
                    <a:pt x="0" y="0"/>
                  </a:moveTo>
                  <a:cubicBezTo>
                    <a:pt x="153" y="85"/>
                    <a:pt x="308" y="180"/>
                    <a:pt x="455" y="28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3"/>
            <p:cNvSpPr/>
            <p:nvPr/>
          </p:nvSpPr>
          <p:spPr bwMode="auto">
            <a:xfrm>
              <a:off x="11290826" y="5579"/>
              <a:ext cx="895350" cy="534687"/>
            </a:xfrm>
            <a:custGeom>
              <a:avLst/>
              <a:gdLst/>
              <a:ahLst/>
              <a:cxnLst/>
              <a:rect l="0" t="0" r="r" b="b"/>
              <a:pathLst>
                <a:path w="188" h="112">
                  <a:moveTo>
                    <a:pt x="0" y="0"/>
                  </a:moveTo>
                  <a:cubicBezTo>
                    <a:pt x="63" y="36"/>
                    <a:pt x="126" y="73"/>
                    <a:pt x="188" y="112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9" name="Group 8"/>
          <p:cNvGrpSpPr/>
          <p:nvPr/>
        </p:nvGrpSpPr>
        <p:grpSpPr>
          <a:xfrm>
            <a:off x="3259545" y="1186483"/>
            <a:ext cx="5666145" cy="4477933"/>
            <a:chOff x="3259545" y="1186483"/>
            <a:chExt cx="5666145" cy="4477933"/>
          </a:xfrm>
          <a:solidFill>
            <a:schemeClr val="accent4"/>
          </a:solidFill>
        </p:grpSpPr>
        <p:sp>
          <p:nvSpPr>
            <p:cNvPr id="99" name="Rectangle 98"/>
            <p:cNvSpPr/>
            <p:nvPr/>
          </p:nvSpPr>
          <p:spPr>
            <a:xfrm>
              <a:off x="3259545" y="1186483"/>
              <a:ext cx="5657881" cy="71618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0" name="Isosceles Triangle 39"/>
            <p:cNvSpPr/>
            <p:nvPr/>
          </p:nvSpPr>
          <p:spPr>
            <a:xfrm rot="10800000">
              <a:off x="5892384" y="5313353"/>
              <a:ext cx="407233" cy="351063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1" name="Rectangle 100"/>
            <p:cNvSpPr/>
            <p:nvPr/>
          </p:nvSpPr>
          <p:spPr>
            <a:xfrm>
              <a:off x="3259545" y="1991156"/>
              <a:ext cx="5666145" cy="3322196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44216" y="2074730"/>
            <a:ext cx="5490224" cy="1689390"/>
          </a:xfrm>
        </p:spPr>
        <p:txBody>
          <a:bodyPr bIns="0" anchor="b">
            <a:normAutofit/>
          </a:bodyPr>
          <a:lstStyle>
            <a:lvl1pPr algn="ctr">
              <a:defRPr sz="4400">
                <a:solidFill>
                  <a:srgbClr val="FFFE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344215" y="3846851"/>
            <a:ext cx="5490223" cy="1383770"/>
          </a:xfrm>
        </p:spPr>
        <p:txBody>
          <a:bodyPr tIns="0">
            <a:normAutofit/>
          </a:bodyPr>
          <a:lstStyle>
            <a:lvl1pPr marL="0" indent="0" algn="ctr">
              <a:buNone/>
              <a:defRPr sz="1800">
                <a:solidFill>
                  <a:srgbClr val="FFFE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8B62C7E3-A7EB-4983-8BCD-28BB3C303D3B}" type="datetimeFigureOut">
              <a:rPr lang="en-GB" smtClean="0"/>
              <a:t>07/06/2022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>
            <a:lvl1pPr algn="ctr">
              <a:defRPr/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1A475433-03BB-433A-A570-F5E0A9C92E8F}" type="slidenum">
              <a:rPr lang="en-GB" smtClean="0"/>
              <a:t>‹#›</a:t>
            </a:fld>
            <a:endParaRPr lang="en-GB" dirty="0"/>
          </a:p>
        </p:txBody>
      </p:sp>
      <p:pic>
        <p:nvPicPr>
          <p:cNvPr id="31" name="Picture 30">
            <a:extLst>
              <a:ext uri="{FF2B5EF4-FFF2-40B4-BE49-F238E27FC236}">
                <a16:creationId xmlns:a16="http://schemas.microsoft.com/office/drawing/2014/main" id="{9CCE796D-63FC-4F88-9809-85436707BF8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4505" y="5918932"/>
            <a:ext cx="2056441" cy="8476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04098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" name="Group 36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38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39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0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1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2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3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4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5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6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7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8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9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0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1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2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3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4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5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6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7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8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59" name="Group 58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  <a:solidFill>
            <a:schemeClr val="accent4"/>
          </a:solidFill>
        </p:grpSpPr>
        <p:sp>
          <p:nvSpPr>
            <p:cNvPr id="60" name="Rectangle 59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61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62" name="Rectangle 61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9000" y="2339669"/>
            <a:ext cx="3500828" cy="2470065"/>
          </a:xfrm>
        </p:spPr>
        <p:txBody>
          <a:bodyPr lIns="91440" tIns="91440" rIns="91440" bIns="91440"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20878" y="803187"/>
            <a:ext cx="6269591" cy="238265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18447" y="3672162"/>
            <a:ext cx="6272022" cy="238358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8B62C7E3-A7EB-4983-8BCD-28BB3C303D3B}" type="datetimeFigureOut">
              <a:rPr lang="en-GB" smtClean="0"/>
              <a:t>07/06/2022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1A475433-03BB-433A-A570-F5E0A9C92E8F}" type="slidenum">
              <a:rPr lang="en-GB" smtClean="0"/>
              <a:t>‹#›</a:t>
            </a:fld>
            <a:endParaRPr lang="en-GB" dirty="0"/>
          </a:p>
        </p:txBody>
      </p:sp>
      <p:pic>
        <p:nvPicPr>
          <p:cNvPr id="34" name="Picture 33">
            <a:extLst>
              <a:ext uri="{FF2B5EF4-FFF2-40B4-BE49-F238E27FC236}">
                <a16:creationId xmlns:a16="http://schemas.microsoft.com/office/drawing/2014/main" id="{76AB0B2A-3533-48AC-9956-92286D4296C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5310" y="5757112"/>
            <a:ext cx="2056441" cy="8476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58412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" name="Group 38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40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1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2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3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4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5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6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7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8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9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0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1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2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3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4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5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6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7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8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9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60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61" name="Group 60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  <a:solidFill>
            <a:schemeClr val="accent4"/>
          </a:solidFill>
        </p:grpSpPr>
        <p:sp>
          <p:nvSpPr>
            <p:cNvPr id="62" name="Rectangle 61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63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64" name="Rectangle 63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9001" y="2363915"/>
            <a:ext cx="3500828" cy="2460497"/>
          </a:xfrm>
        </p:spPr>
        <p:txBody>
          <a:bodyPr lIns="91440" tIns="91440" rIns="91440" bIns="91440"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25137" y="803185"/>
            <a:ext cx="6265088" cy="685800"/>
          </a:xfrm>
        </p:spPr>
        <p:txBody>
          <a:bodyPr anchor="ctr">
            <a:noAutofit/>
          </a:bodyPr>
          <a:lstStyle>
            <a:lvl1pPr marL="0" indent="0" algn="l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25305" y="1488985"/>
            <a:ext cx="6264350" cy="169685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18653" y="3665887"/>
            <a:ext cx="6264414" cy="685800"/>
          </a:xfrm>
        </p:spPr>
        <p:txBody>
          <a:bodyPr anchor="ctr">
            <a:noAutofit/>
          </a:bodyPr>
          <a:lstStyle>
            <a:lvl1pPr marL="0" indent="0" algn="l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18447" y="4351687"/>
            <a:ext cx="6265588" cy="17040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8B62C7E3-A7EB-4983-8BCD-28BB3C303D3B}" type="datetimeFigureOut">
              <a:rPr lang="en-GB" smtClean="0"/>
              <a:t>07/06/2022</a:t>
            </a:fld>
            <a:endParaRPr lang="en-GB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/>
          <a:p>
            <a:endParaRPr lang="en-GB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1A475433-03BB-433A-A570-F5E0A9C92E8F}" type="slidenum">
              <a:rPr lang="en-GB" smtClean="0"/>
              <a:t>‹#›</a:t>
            </a:fld>
            <a:endParaRPr lang="en-GB" dirty="0"/>
          </a:p>
        </p:txBody>
      </p:sp>
      <p:pic>
        <p:nvPicPr>
          <p:cNvPr id="36" name="Picture 35">
            <a:extLst>
              <a:ext uri="{FF2B5EF4-FFF2-40B4-BE49-F238E27FC236}">
                <a16:creationId xmlns:a16="http://schemas.microsoft.com/office/drawing/2014/main" id="{D178691D-090E-4972-BB4C-7BDE7836B2B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547" y="5845219"/>
            <a:ext cx="2056441" cy="8476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09005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7" name="Group 76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78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7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8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4" name="Group 23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  <a:solidFill>
            <a:schemeClr val="accent4"/>
          </a:solidFill>
        </p:grpSpPr>
        <p:sp>
          <p:nvSpPr>
            <p:cNvPr id="25" name="Rectangle 24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6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8632" y="2349925"/>
            <a:ext cx="3501196" cy="2456442"/>
          </a:xfrm>
        </p:spPr>
        <p:txBody>
          <a:bodyPr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62C7E3-A7EB-4983-8BCD-28BB3C303D3B}" type="datetimeFigureOut">
              <a:rPr lang="en-GB" smtClean="0"/>
              <a:t>07/06/2022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475433-03BB-433A-A570-F5E0A9C92E8F}" type="slidenum">
              <a:rPr lang="en-GB" smtClean="0"/>
              <a:t>‹#›</a:t>
            </a:fld>
            <a:endParaRPr lang="en-GB" dirty="0"/>
          </a:p>
        </p:txBody>
      </p:sp>
      <p:pic>
        <p:nvPicPr>
          <p:cNvPr id="32" name="Picture 31">
            <a:extLst>
              <a:ext uri="{FF2B5EF4-FFF2-40B4-BE49-F238E27FC236}">
                <a16:creationId xmlns:a16="http://schemas.microsoft.com/office/drawing/2014/main" id="{D2C9BADC-6CAD-4A1C-9941-557618F53DD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338" y="5845219"/>
            <a:ext cx="2056441" cy="8476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37713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8B62C7E3-A7EB-4983-8BCD-28BB3C303D3B}" type="datetimeFigureOut">
              <a:rPr lang="en-GB" smtClean="0"/>
              <a:t>07/06/2022</a:t>
            </a:fld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1A475433-03BB-433A-A570-F5E0A9C92E8F}" type="slidenum">
              <a:rPr lang="en-GB" smtClean="0"/>
              <a:t>‹#›</a:t>
            </a:fld>
            <a:endParaRPr lang="en-GB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ECA29C4-54EF-47AC-944F-9F78DACF990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031" y="5539447"/>
            <a:ext cx="2056441" cy="8476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67693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4" name="Group 73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75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6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7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8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1" name="Group 20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  <a:solidFill>
            <a:schemeClr val="accent4"/>
          </a:solidFill>
        </p:grpSpPr>
        <p:sp>
          <p:nvSpPr>
            <p:cNvPr id="22" name="Rectangle 21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2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3" name="Rectangle 32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8631" y="2352026"/>
            <a:ext cx="3501197" cy="1223298"/>
          </a:xfrm>
        </p:spPr>
        <p:txBody>
          <a:bodyPr bIns="0" anchor="b">
            <a:noAutofit/>
          </a:bodyPr>
          <a:lstStyle>
            <a:lvl1pPr algn="ctr">
              <a:defRPr sz="3200">
                <a:solidFill>
                  <a:srgbClr val="FFFE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09983" y="802809"/>
            <a:ext cx="6275035" cy="5249940"/>
          </a:xfrm>
        </p:spPr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88631" y="3580186"/>
            <a:ext cx="3501197" cy="1221164"/>
          </a:xfrm>
        </p:spPr>
        <p:txBody>
          <a:bodyPr/>
          <a:lstStyle>
            <a:lvl1pPr marL="0" indent="0" algn="ctr">
              <a:buNone/>
              <a:defRPr sz="1600">
                <a:solidFill>
                  <a:srgbClr val="FFFE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62C7E3-A7EB-4983-8BCD-28BB3C303D3B}" type="datetimeFigureOut">
              <a:rPr lang="en-GB" smtClean="0"/>
              <a:t>07/06/2022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475433-03BB-433A-A570-F5E0A9C92E8F}" type="slidenum">
              <a:rPr lang="en-GB" smtClean="0"/>
              <a:t>‹#›</a:t>
            </a:fld>
            <a:endParaRPr lang="en-GB" dirty="0"/>
          </a:p>
        </p:txBody>
      </p:sp>
      <p:pic>
        <p:nvPicPr>
          <p:cNvPr id="34" name="Picture 33">
            <a:extLst>
              <a:ext uri="{FF2B5EF4-FFF2-40B4-BE49-F238E27FC236}">
                <a16:creationId xmlns:a16="http://schemas.microsoft.com/office/drawing/2014/main" id="{EB5DD5FC-5F09-4A30-8173-6C54ED599B2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772" y="5928519"/>
            <a:ext cx="2056441" cy="8476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19450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3" name="Group 72"/>
          <p:cNvGrpSpPr/>
          <p:nvPr/>
        </p:nvGrpSpPr>
        <p:grpSpPr>
          <a:xfrm>
            <a:off x="-329674" y="-59376"/>
            <a:ext cx="12515851" cy="6923798"/>
            <a:chOff x="-329674" y="-51881"/>
            <a:chExt cx="12515851" cy="6923798"/>
          </a:xfrm>
        </p:grpSpPr>
        <p:sp>
          <p:nvSpPr>
            <p:cNvPr id="81" name="Freeform 5"/>
            <p:cNvSpPr/>
            <p:nvPr/>
          </p:nvSpPr>
          <p:spPr bwMode="auto">
            <a:xfrm>
              <a:off x="-329674" y="1298404"/>
              <a:ext cx="9702800" cy="5573512"/>
            </a:xfrm>
            <a:custGeom>
              <a:avLst/>
              <a:gdLst/>
              <a:ahLst/>
              <a:cxnLst/>
              <a:rect l="0" t="0" r="r" b="b"/>
              <a:pathLst>
                <a:path w="2038" h="1169">
                  <a:moveTo>
                    <a:pt x="1752" y="1169"/>
                  </a:moveTo>
                  <a:cubicBezTo>
                    <a:pt x="2038" y="928"/>
                    <a:pt x="1673" y="513"/>
                    <a:pt x="1487" y="334"/>
                  </a:cubicBezTo>
                  <a:cubicBezTo>
                    <a:pt x="1316" y="170"/>
                    <a:pt x="1099" y="43"/>
                    <a:pt x="860" y="22"/>
                  </a:cubicBezTo>
                  <a:cubicBezTo>
                    <a:pt x="621" y="0"/>
                    <a:pt x="341" y="128"/>
                    <a:pt x="199" y="318"/>
                  </a:cubicBezTo>
                  <a:cubicBezTo>
                    <a:pt x="0" y="586"/>
                    <a:pt x="184" y="965"/>
                    <a:pt x="399" y="116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6"/>
            <p:cNvSpPr/>
            <p:nvPr/>
          </p:nvSpPr>
          <p:spPr bwMode="auto">
            <a:xfrm>
              <a:off x="670451" y="2018236"/>
              <a:ext cx="7373938" cy="4848892"/>
            </a:xfrm>
            <a:custGeom>
              <a:avLst/>
              <a:gdLst/>
              <a:ahLst/>
              <a:cxnLst/>
              <a:rect l="0" t="0" r="r" b="b"/>
              <a:pathLst>
                <a:path w="1549" h="1017">
                  <a:moveTo>
                    <a:pt x="1025" y="1016"/>
                  </a:moveTo>
                  <a:cubicBezTo>
                    <a:pt x="1223" y="971"/>
                    <a:pt x="1549" y="857"/>
                    <a:pt x="1443" y="592"/>
                  </a:cubicBezTo>
                  <a:cubicBezTo>
                    <a:pt x="1344" y="344"/>
                    <a:pt x="1041" y="111"/>
                    <a:pt x="782" y="53"/>
                  </a:cubicBezTo>
                  <a:cubicBezTo>
                    <a:pt x="545" y="0"/>
                    <a:pt x="275" y="117"/>
                    <a:pt x="150" y="329"/>
                  </a:cubicBezTo>
                  <a:cubicBezTo>
                    <a:pt x="0" y="584"/>
                    <a:pt x="243" y="911"/>
                    <a:pt x="477" y="101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7"/>
            <p:cNvSpPr/>
            <p:nvPr/>
          </p:nvSpPr>
          <p:spPr bwMode="auto">
            <a:xfrm>
              <a:off x="251351" y="1788400"/>
              <a:ext cx="8035925" cy="5083516"/>
            </a:xfrm>
            <a:custGeom>
              <a:avLst/>
              <a:gdLst/>
              <a:ahLst/>
              <a:cxnLst/>
              <a:rect l="0" t="0" r="r" b="b"/>
              <a:pathLst>
                <a:path w="1688" h="1066">
                  <a:moveTo>
                    <a:pt x="1302" y="1066"/>
                  </a:moveTo>
                  <a:cubicBezTo>
                    <a:pt x="1416" y="1024"/>
                    <a:pt x="1551" y="962"/>
                    <a:pt x="1613" y="850"/>
                  </a:cubicBezTo>
                  <a:cubicBezTo>
                    <a:pt x="1688" y="715"/>
                    <a:pt x="1606" y="575"/>
                    <a:pt x="1517" y="471"/>
                  </a:cubicBezTo>
                  <a:cubicBezTo>
                    <a:pt x="1336" y="258"/>
                    <a:pt x="1084" y="62"/>
                    <a:pt x="798" y="28"/>
                  </a:cubicBezTo>
                  <a:cubicBezTo>
                    <a:pt x="559" y="0"/>
                    <a:pt x="317" y="138"/>
                    <a:pt x="181" y="333"/>
                  </a:cubicBezTo>
                  <a:cubicBezTo>
                    <a:pt x="0" y="592"/>
                    <a:pt x="191" y="907"/>
                    <a:pt x="420" y="10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8"/>
            <p:cNvSpPr/>
            <p:nvPr/>
          </p:nvSpPr>
          <p:spPr bwMode="auto">
            <a:xfrm>
              <a:off x="-1061" y="549842"/>
              <a:ext cx="10334625" cy="6322075"/>
            </a:xfrm>
            <a:custGeom>
              <a:avLst/>
              <a:gdLst/>
              <a:ahLst/>
              <a:cxnLst/>
              <a:rect l="0" t="0" r="r" b="b"/>
              <a:pathLst>
                <a:path w="2171" h="1326">
                  <a:moveTo>
                    <a:pt x="1873" y="1326"/>
                  </a:moveTo>
                  <a:cubicBezTo>
                    <a:pt x="2171" y="1045"/>
                    <a:pt x="1825" y="678"/>
                    <a:pt x="1609" y="473"/>
                  </a:cubicBezTo>
                  <a:cubicBezTo>
                    <a:pt x="1406" y="281"/>
                    <a:pt x="1159" y="116"/>
                    <a:pt x="880" y="63"/>
                  </a:cubicBezTo>
                  <a:cubicBezTo>
                    <a:pt x="545" y="0"/>
                    <a:pt x="214" y="161"/>
                    <a:pt x="0" y="42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9"/>
            <p:cNvSpPr/>
            <p:nvPr/>
          </p:nvSpPr>
          <p:spPr bwMode="auto">
            <a:xfrm>
              <a:off x="3701" y="6186246"/>
              <a:ext cx="504825" cy="681527"/>
            </a:xfrm>
            <a:custGeom>
              <a:avLst/>
              <a:gdLst/>
              <a:ahLst/>
              <a:cxnLst/>
              <a:rect l="0" t="0" r="r" b="b"/>
              <a:pathLst>
                <a:path w="106" h="143">
                  <a:moveTo>
                    <a:pt x="0" y="0"/>
                  </a:moveTo>
                  <a:cubicBezTo>
                    <a:pt x="35" y="54"/>
                    <a:pt x="70" y="101"/>
                    <a:pt x="106" y="143"/>
                  </a:cubicBezTo>
                </a:path>
              </a:pathLst>
            </a:custGeom>
            <a:noFill/>
            <a:ln w="4763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0"/>
            <p:cNvSpPr/>
            <p:nvPr/>
          </p:nvSpPr>
          <p:spPr bwMode="auto">
            <a:xfrm>
              <a:off x="-1061" y="-51881"/>
              <a:ext cx="11091863" cy="6923796"/>
            </a:xfrm>
            <a:custGeom>
              <a:avLst/>
              <a:gdLst/>
              <a:ahLst/>
              <a:cxnLst/>
              <a:rect l="0" t="0" r="r" b="b"/>
              <a:pathLst>
                <a:path w="2330" h="1452">
                  <a:moveTo>
                    <a:pt x="2046" y="1452"/>
                  </a:moveTo>
                  <a:cubicBezTo>
                    <a:pt x="2330" y="1153"/>
                    <a:pt x="2049" y="821"/>
                    <a:pt x="1813" y="601"/>
                  </a:cubicBezTo>
                  <a:cubicBezTo>
                    <a:pt x="1569" y="375"/>
                    <a:pt x="1282" y="179"/>
                    <a:pt x="956" y="97"/>
                  </a:cubicBezTo>
                  <a:cubicBezTo>
                    <a:pt x="572" y="0"/>
                    <a:pt x="292" y="101"/>
                    <a:pt x="0" y="3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1"/>
            <p:cNvSpPr/>
            <p:nvPr/>
          </p:nvSpPr>
          <p:spPr bwMode="auto">
            <a:xfrm>
              <a:off x="5426601" y="5579"/>
              <a:ext cx="5788025" cy="6847184"/>
            </a:xfrm>
            <a:custGeom>
              <a:avLst/>
              <a:gdLst/>
              <a:ahLst/>
              <a:cxnLst/>
              <a:rect l="0" t="0" r="r" b="b"/>
              <a:pathLst>
                <a:path w="1216" h="1436">
                  <a:moveTo>
                    <a:pt x="1094" y="1436"/>
                  </a:moveTo>
                  <a:cubicBezTo>
                    <a:pt x="1216" y="1114"/>
                    <a:pt x="904" y="770"/>
                    <a:pt x="709" y="551"/>
                  </a:cubicBezTo>
                  <a:cubicBezTo>
                    <a:pt x="509" y="327"/>
                    <a:pt x="274" y="127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2"/>
            <p:cNvSpPr/>
            <p:nvPr/>
          </p:nvSpPr>
          <p:spPr bwMode="auto">
            <a:xfrm>
              <a:off x="-1061" y="5579"/>
              <a:ext cx="1057275" cy="614491"/>
            </a:xfrm>
            <a:custGeom>
              <a:avLst/>
              <a:gdLst/>
              <a:ahLst/>
              <a:cxnLst/>
              <a:rect l="0" t="0" r="r" b="b"/>
              <a:pathLst>
                <a:path w="222" h="129">
                  <a:moveTo>
                    <a:pt x="222" y="0"/>
                  </a:moveTo>
                  <a:cubicBezTo>
                    <a:pt x="152" y="35"/>
                    <a:pt x="76" y="78"/>
                    <a:pt x="0" y="12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3"/>
            <p:cNvSpPr/>
            <p:nvPr/>
          </p:nvSpPr>
          <p:spPr bwMode="auto">
            <a:xfrm>
              <a:off x="5821889" y="5579"/>
              <a:ext cx="5588000" cy="6866337"/>
            </a:xfrm>
            <a:custGeom>
              <a:avLst/>
              <a:gdLst/>
              <a:ahLst/>
              <a:cxnLst/>
              <a:rect l="0" t="0" r="r" b="b"/>
              <a:pathLst>
                <a:path w="1174" h="1440">
                  <a:moveTo>
                    <a:pt x="1067" y="1440"/>
                  </a:moveTo>
                  <a:cubicBezTo>
                    <a:pt x="1174" y="1124"/>
                    <a:pt x="887" y="797"/>
                    <a:pt x="698" y="577"/>
                  </a:cubicBezTo>
                  <a:cubicBezTo>
                    <a:pt x="500" y="348"/>
                    <a:pt x="270" y="14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4"/>
            <p:cNvSpPr/>
            <p:nvPr/>
          </p:nvSpPr>
          <p:spPr bwMode="auto">
            <a:xfrm>
              <a:off x="3701" y="790"/>
              <a:ext cx="595313" cy="352734"/>
            </a:xfrm>
            <a:custGeom>
              <a:avLst/>
              <a:gdLst/>
              <a:ahLst/>
              <a:cxnLst/>
              <a:rect l="0" t="0" r="r" b="b"/>
              <a:pathLst>
                <a:path w="125" h="74">
                  <a:moveTo>
                    <a:pt x="125" y="0"/>
                  </a:moveTo>
                  <a:cubicBezTo>
                    <a:pt x="85" y="22"/>
                    <a:pt x="43" y="47"/>
                    <a:pt x="0" y="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15"/>
            <p:cNvSpPr/>
            <p:nvPr/>
          </p:nvSpPr>
          <p:spPr bwMode="auto">
            <a:xfrm>
              <a:off x="6012389" y="5579"/>
              <a:ext cx="5497513" cy="6866337"/>
            </a:xfrm>
            <a:custGeom>
              <a:avLst/>
              <a:gdLst/>
              <a:ahLst/>
              <a:cxnLst/>
              <a:rect l="0" t="0" r="r" b="b"/>
              <a:pathLst>
                <a:path w="1155" h="1440">
                  <a:moveTo>
                    <a:pt x="1056" y="1440"/>
                  </a:moveTo>
                  <a:cubicBezTo>
                    <a:pt x="1155" y="1123"/>
                    <a:pt x="875" y="801"/>
                    <a:pt x="686" y="580"/>
                  </a:cubicBezTo>
                  <a:cubicBezTo>
                    <a:pt x="491" y="352"/>
                    <a:pt x="264" y="145"/>
                    <a:pt x="0" y="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16"/>
            <p:cNvSpPr/>
            <p:nvPr/>
          </p:nvSpPr>
          <p:spPr bwMode="auto">
            <a:xfrm>
              <a:off x="-1061" y="5579"/>
              <a:ext cx="357188" cy="213875"/>
            </a:xfrm>
            <a:custGeom>
              <a:avLst/>
              <a:gdLst/>
              <a:ahLst/>
              <a:cxnLst/>
              <a:rect l="0" t="0" r="r" b="b"/>
              <a:pathLst>
                <a:path w="75" h="45">
                  <a:moveTo>
                    <a:pt x="75" y="0"/>
                  </a:moveTo>
                  <a:cubicBezTo>
                    <a:pt x="50" y="14"/>
                    <a:pt x="25" y="29"/>
                    <a:pt x="0" y="45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17"/>
            <p:cNvSpPr/>
            <p:nvPr/>
          </p:nvSpPr>
          <p:spPr bwMode="auto">
            <a:xfrm>
              <a:off x="6210826" y="790"/>
              <a:ext cx="5522913" cy="6871126"/>
            </a:xfrm>
            <a:custGeom>
              <a:avLst/>
              <a:gdLst/>
              <a:ahLst/>
              <a:cxnLst/>
              <a:rect l="0" t="0" r="r" b="b"/>
              <a:pathLst>
                <a:path w="1160" h="1441">
                  <a:moveTo>
                    <a:pt x="1053" y="1441"/>
                  </a:moveTo>
                  <a:cubicBezTo>
                    <a:pt x="1160" y="1129"/>
                    <a:pt x="892" y="817"/>
                    <a:pt x="705" y="599"/>
                  </a:cubicBezTo>
                  <a:cubicBezTo>
                    <a:pt x="503" y="365"/>
                    <a:pt x="270" y="152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18"/>
            <p:cNvSpPr/>
            <p:nvPr/>
          </p:nvSpPr>
          <p:spPr bwMode="auto">
            <a:xfrm>
              <a:off x="6463239" y="5579"/>
              <a:ext cx="5413375" cy="6866337"/>
            </a:xfrm>
            <a:custGeom>
              <a:avLst/>
              <a:gdLst/>
              <a:ahLst/>
              <a:cxnLst/>
              <a:rect l="0" t="0" r="r" b="b"/>
              <a:pathLst>
                <a:path w="1137" h="1440">
                  <a:moveTo>
                    <a:pt x="1040" y="1440"/>
                  </a:moveTo>
                  <a:cubicBezTo>
                    <a:pt x="1137" y="1131"/>
                    <a:pt x="883" y="828"/>
                    <a:pt x="698" y="611"/>
                  </a:cubicBezTo>
                  <a:cubicBezTo>
                    <a:pt x="498" y="375"/>
                    <a:pt x="268" y="15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19"/>
            <p:cNvSpPr/>
            <p:nvPr/>
          </p:nvSpPr>
          <p:spPr bwMode="auto">
            <a:xfrm>
              <a:off x="6877576" y="5579"/>
              <a:ext cx="5037138" cy="6861550"/>
            </a:xfrm>
            <a:custGeom>
              <a:avLst/>
              <a:gdLst/>
              <a:ahLst/>
              <a:cxnLst/>
              <a:rect l="0" t="0" r="r" b="b"/>
              <a:pathLst>
                <a:path w="1058" h="1439">
                  <a:moveTo>
                    <a:pt x="1011" y="1439"/>
                  </a:moveTo>
                  <a:cubicBezTo>
                    <a:pt x="1058" y="1131"/>
                    <a:pt x="825" y="841"/>
                    <a:pt x="648" y="617"/>
                  </a:cubicBezTo>
                  <a:cubicBezTo>
                    <a:pt x="462" y="383"/>
                    <a:pt x="248" y="1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0"/>
            <p:cNvSpPr/>
            <p:nvPr/>
          </p:nvSpPr>
          <p:spPr bwMode="auto">
            <a:xfrm>
              <a:off x="8768289" y="5579"/>
              <a:ext cx="3417888" cy="2742066"/>
            </a:xfrm>
            <a:custGeom>
              <a:avLst/>
              <a:gdLst/>
              <a:ahLst/>
              <a:cxnLst/>
              <a:rect l="0" t="0" r="r" b="b"/>
              <a:pathLst>
                <a:path w="718" h="575">
                  <a:moveTo>
                    <a:pt x="718" y="575"/>
                  </a:moveTo>
                  <a:cubicBezTo>
                    <a:pt x="500" y="360"/>
                    <a:pt x="260" y="163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7" name="Freeform 21"/>
            <p:cNvSpPr/>
            <p:nvPr/>
          </p:nvSpPr>
          <p:spPr bwMode="auto">
            <a:xfrm>
              <a:off x="9235014" y="10367"/>
              <a:ext cx="2951163" cy="2555325"/>
            </a:xfrm>
            <a:custGeom>
              <a:avLst/>
              <a:gdLst/>
              <a:ahLst/>
              <a:cxnLst/>
              <a:rect l="0" t="0" r="r" b="b"/>
              <a:pathLst>
                <a:path w="620" h="536">
                  <a:moveTo>
                    <a:pt x="620" y="536"/>
                  </a:moveTo>
                  <a:cubicBezTo>
                    <a:pt x="404" y="314"/>
                    <a:pt x="196" y="13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8" name="Freeform 22"/>
            <p:cNvSpPr/>
            <p:nvPr/>
          </p:nvSpPr>
          <p:spPr bwMode="auto">
            <a:xfrm>
              <a:off x="10020826" y="5579"/>
              <a:ext cx="2165350" cy="1358265"/>
            </a:xfrm>
            <a:custGeom>
              <a:avLst/>
              <a:gdLst/>
              <a:ahLst/>
              <a:cxnLst/>
              <a:rect l="0" t="0" r="r" b="b"/>
              <a:pathLst>
                <a:path w="455" h="285">
                  <a:moveTo>
                    <a:pt x="0" y="0"/>
                  </a:moveTo>
                  <a:cubicBezTo>
                    <a:pt x="153" y="85"/>
                    <a:pt x="308" y="180"/>
                    <a:pt x="455" y="28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9" name="Freeform 23"/>
            <p:cNvSpPr/>
            <p:nvPr/>
          </p:nvSpPr>
          <p:spPr bwMode="auto">
            <a:xfrm>
              <a:off x="11290826" y="5579"/>
              <a:ext cx="895350" cy="534687"/>
            </a:xfrm>
            <a:custGeom>
              <a:avLst/>
              <a:gdLst/>
              <a:ahLst/>
              <a:cxnLst/>
              <a:rect l="0" t="0" r="r" b="b"/>
              <a:pathLst>
                <a:path w="188" h="112">
                  <a:moveTo>
                    <a:pt x="0" y="0"/>
                  </a:moveTo>
                  <a:cubicBezTo>
                    <a:pt x="63" y="36"/>
                    <a:pt x="126" y="73"/>
                    <a:pt x="188" y="112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76" name="Group 75"/>
          <p:cNvGrpSpPr/>
          <p:nvPr/>
        </p:nvGrpSpPr>
        <p:grpSpPr>
          <a:xfrm>
            <a:off x="805336" y="1698331"/>
            <a:ext cx="5941540" cy="3470421"/>
            <a:chOff x="805336" y="1698331"/>
            <a:chExt cx="5941540" cy="3470421"/>
          </a:xfrm>
          <a:solidFill>
            <a:schemeClr val="accent4"/>
          </a:solidFill>
        </p:grpSpPr>
        <p:sp>
          <p:nvSpPr>
            <p:cNvPr id="77" name="Rectangle 76"/>
            <p:cNvSpPr/>
            <p:nvPr/>
          </p:nvSpPr>
          <p:spPr>
            <a:xfrm>
              <a:off x="805336" y="1698331"/>
              <a:ext cx="5941540" cy="50292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78" name="Isosceles Triangle 9"/>
            <p:cNvSpPr/>
            <p:nvPr/>
          </p:nvSpPr>
          <p:spPr>
            <a:xfrm rot="10800000">
              <a:off x="3618113" y="4896349"/>
              <a:ext cx="315988" cy="272403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79" name="Rectangle 78"/>
            <p:cNvSpPr/>
            <p:nvPr/>
          </p:nvSpPr>
          <p:spPr>
            <a:xfrm>
              <a:off x="805336" y="2274403"/>
              <a:ext cx="5941540" cy="262432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43510" y="0"/>
            <a:ext cx="4648490" cy="6858000"/>
          </a:xfrm>
          <a:solidFill>
            <a:schemeClr val="bg1">
              <a:lumMod val="65000"/>
              <a:lumOff val="3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5443" y="2360255"/>
            <a:ext cx="5776646" cy="1178032"/>
          </a:xfrm>
        </p:spPr>
        <p:txBody>
          <a:bodyPr bIns="0" anchor="b">
            <a:normAutofit/>
          </a:bodyPr>
          <a:lstStyle>
            <a:lvl1pPr>
              <a:defRPr sz="3600">
                <a:solidFill>
                  <a:srgbClr val="FFFE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85443" y="3545012"/>
            <a:ext cx="5776646" cy="1274198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rgbClr val="FFFE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8B62C7E3-A7EB-4983-8BCD-28BB3C303D3B}" type="datetimeFigureOut">
              <a:rPr lang="en-GB" smtClean="0"/>
              <a:t>07/06/2022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5942203" cy="320040"/>
          </a:xfrm>
        </p:spPr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828377" y="320040"/>
            <a:ext cx="914400" cy="320040"/>
          </a:xfrm>
        </p:spPr>
        <p:txBody>
          <a:bodyPr/>
          <a:lstStyle/>
          <a:p>
            <a:fld id="{1A475433-03BB-433A-A570-F5E0A9C92E8F}" type="slidenum">
              <a:rPr lang="en-GB" smtClean="0"/>
              <a:t>‹#›</a:t>
            </a:fld>
            <a:endParaRPr lang="en-GB" dirty="0"/>
          </a:p>
        </p:txBody>
      </p:sp>
      <p:pic>
        <p:nvPicPr>
          <p:cNvPr id="32" name="Picture 31">
            <a:extLst>
              <a:ext uri="{FF2B5EF4-FFF2-40B4-BE49-F238E27FC236}">
                <a16:creationId xmlns:a16="http://schemas.microsoft.com/office/drawing/2014/main" id="{1ECDD87C-BFDA-48DD-BA80-22B3B04D4ED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627" y="5915075"/>
            <a:ext cx="2056441" cy="8476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18909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91161" y="2358391"/>
            <a:ext cx="3498667" cy="2456485"/>
          </a:xfrm>
          <a:prstGeom prst="rect">
            <a:avLst/>
          </a:prstGeom>
        </p:spPr>
        <p:txBody>
          <a:bodyPr vert="horz" lIns="228600" tIns="228600" rIns="228600" bIns="22860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34982" y="794719"/>
            <a:ext cx="5950036" cy="525709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04672" y="320040"/>
            <a:ext cx="3657600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62C7E3-A7EB-4983-8BCD-28BB3C303D3B}" type="datetimeFigureOut">
              <a:rPr lang="en-GB" smtClean="0"/>
              <a:t>07/06/2022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04672" y="6227064"/>
            <a:ext cx="10588752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469880" y="320040"/>
            <a:ext cx="914400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475433-03BB-433A-A570-F5E0A9C92E8F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696402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691" r:id="rId2"/>
    <p:sldLayoutId id="2147483692" r:id="rId3"/>
    <p:sldLayoutId id="2147483693" r:id="rId4"/>
    <p:sldLayoutId id="2147483694" r:id="rId5"/>
    <p:sldLayoutId id="2147483695" r:id="rId6"/>
    <p:sldLayoutId id="2147483696" r:id="rId7"/>
    <p:sldLayoutId id="2147483697" r:id="rId8"/>
    <p:sldLayoutId id="2147483698" r:id="rId9"/>
    <p:sldLayoutId id="2147483699" r:id="rId10"/>
    <p:sldLayoutId id="2147483700" r:id="rId11"/>
  </p:sldLayoutIdLst>
  <p:txStyles>
    <p:titleStyle>
      <a:lvl1pPr algn="ctr" defTabSz="914400" rtl="0" eaLnBrk="1" latinLnBrk="0" hangingPunct="1">
        <a:lnSpc>
          <a:spcPct val="85000"/>
        </a:lnSpc>
        <a:spcBef>
          <a:spcPct val="0"/>
        </a:spcBef>
        <a:buNone/>
        <a:defRPr sz="4000" b="0" i="0" kern="1200" cap="none" spc="-15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4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hyperlink" Target="mailto:ellie@cwvys.org.uk" TargetMode="Externa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twitter.com/youngenterprise" TargetMode="External"/><Relationship Id="rId7" Type="http://schemas.openxmlformats.org/officeDocument/2006/relationships/hyperlink" Target="https://www.eventbrite.co.uk/e/youth-work-building-resilience-workshop-tickets-344109359357?utm-campaign=social%2Cemail&amp;utm-content=attendeeshare&amp;utm-medium=discovery&amp;utm-source=strongmail&amp;utm-term=checkoutwidget" TargetMode="External"/><Relationship Id="rId2" Type="http://schemas.openxmlformats.org/officeDocument/2006/relationships/hyperlink" Target="https://twitter.com/torfaenyouth" TargetMode="External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www.ewc.wales/site/index.php/en/none-of-us-is-as-smart-as-all-of-us-a-case-study-in-participation-and-partnership.html" TargetMode="External"/><Relationship Id="rId5" Type="http://schemas.openxmlformats.org/officeDocument/2006/relationships/hyperlink" Target="https://www.ewc.wales/site/index.php/en/" TargetMode="External"/><Relationship Id="rId4" Type="http://schemas.openxmlformats.org/officeDocument/2006/relationships/hyperlink" Target="https://twitter.com/YWWales" TargetMode="Externa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AC3CA3-D117-47BB-A043-AF17C559B31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52749" y="2843334"/>
            <a:ext cx="8679915" cy="1748729"/>
          </a:xfrm>
        </p:spPr>
        <p:txBody>
          <a:bodyPr>
            <a:normAutofit fontScale="90000"/>
          </a:bodyPr>
          <a:lstStyle/>
          <a:p>
            <a:r>
              <a:rPr lang="cy-GB" sz="6700" b="1" dirty="0">
                <a:latin typeface="Arial" panose="020B0604020202020204" pitchFamily="34" charset="0"/>
                <a:cs typeface="Arial" panose="020B0604020202020204" pitchFamily="34" charset="0"/>
              </a:rPr>
              <a:t>Wythnos Gwaith Ieuenctid 2022 </a:t>
            </a:r>
            <a:br>
              <a:rPr lang="cy-GB" sz="67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cy-GB" sz="67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y-GB" sz="6700" b="1" dirty="0">
                <a:latin typeface="Arial" panose="020B0604020202020204" pitchFamily="34" charset="0"/>
                <a:cs typeface="Arial" panose="020B0604020202020204" pitchFamily="34" charset="0"/>
              </a:rPr>
              <a:t>23-30 Mehefin</a:t>
            </a:r>
            <a:br>
              <a:rPr lang="cy-GB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cy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4B5BFE3-CD5D-4F38-BCD5-137D4A11759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759237" y="4592063"/>
            <a:ext cx="8673427" cy="1322587"/>
          </a:xfrm>
        </p:spPr>
        <p:txBody>
          <a:bodyPr>
            <a:normAutofit/>
          </a:bodyPr>
          <a:lstStyle/>
          <a:p>
            <a:r>
              <a:rPr lang="en-GB" sz="2800" b="1" dirty="0">
                <a:latin typeface="Arial" panose="020B0604020202020204" pitchFamily="34" charset="0"/>
                <a:cs typeface="Arial" panose="020B0604020202020204" pitchFamily="34" charset="0"/>
              </a:rPr>
              <a:t>#WGI22</a:t>
            </a:r>
          </a:p>
          <a:p>
            <a:r>
              <a:rPr lang="en-GB" sz="2800" b="1" dirty="0">
                <a:latin typeface="Arial" panose="020B0604020202020204" pitchFamily="34" charset="0"/>
                <a:cs typeface="Arial" panose="020B0604020202020204" pitchFamily="34" charset="0"/>
              </a:rPr>
              <a:t>#LlesGI</a:t>
            </a:r>
          </a:p>
        </p:txBody>
      </p:sp>
    </p:spTree>
    <p:extLst>
      <p:ext uri="{BB962C8B-B14F-4D97-AF65-F5344CB8AC3E}">
        <p14:creationId xmlns:p14="http://schemas.microsoft.com/office/powerpoint/2010/main" val="104944381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E85899-9EF1-4F57-808E-75642C9A99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y-GB" sz="3200" dirty="0"/>
              <a:t> </a:t>
            </a:r>
            <a:br>
              <a:rPr lang="cy-GB" sz="3200" dirty="0"/>
            </a:br>
            <a:r>
              <a:rPr lang="cy-GB" sz="3200" dirty="0"/>
              <a:t>ar gyfer cyfryngau cymdeithasol</a:t>
            </a:r>
            <a:endParaRPr lang="en-GB" sz="3200" dirty="0">
              <a:solidFill>
                <a:schemeClr val="bg1"/>
              </a:solidFill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0ACDDFD-CB46-4B3B-88CC-8237B9D36F2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137556" y="1678115"/>
            <a:ext cx="6701005" cy="685800"/>
          </a:xfrm>
        </p:spPr>
        <p:txBody>
          <a:bodyPr/>
          <a:lstStyle/>
          <a:p>
            <a:r>
              <a:rPr lang="cy-GB" dirty="0">
                <a:latin typeface="Arial" panose="020B0604020202020204" pitchFamily="34" charset="0"/>
                <a:cs typeface="Arial" panose="020B0604020202020204" pitchFamily="34" charset="0"/>
              </a:rPr>
              <a:t>ESIAMPL O DESTUN AR GYFER </a:t>
            </a:r>
            <a:r>
              <a:rPr lang="cy-GB" dirty="0" err="1">
                <a:latin typeface="Arial" panose="020B0604020202020204" pitchFamily="34" charset="0"/>
                <a:cs typeface="Arial" panose="020B0604020202020204" pitchFamily="34" charset="0"/>
              </a:rPr>
              <a:t>facebook</a:t>
            </a:r>
            <a:r>
              <a:rPr lang="cy-GB" dirty="0">
                <a:latin typeface="Arial" panose="020B0604020202020204" pitchFamily="34" charset="0"/>
                <a:cs typeface="Arial" panose="020B0604020202020204" pitchFamily="34" charset="0"/>
              </a:rPr>
              <a:t> NEU TWITTER</a:t>
            </a:r>
          </a:p>
          <a:p>
            <a:endParaRPr lang="cy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1EB1B68-075F-4AAB-A80E-5CFE86A448F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137557" y="2294506"/>
            <a:ext cx="6264350" cy="2987613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0" indent="0">
              <a:buNone/>
            </a:pPr>
            <a:r>
              <a:rPr lang="cy-GB" sz="1400" dirty="0">
                <a:solidFill>
                  <a:schemeClr val="accent1"/>
                </a:solidFill>
                <a:effectLst/>
                <a:latin typeface="Arial"/>
                <a:ea typeface="Calibri" panose="020F0502020204030204" pitchFamily="34" charset="0"/>
                <a:cs typeface="Times New Roman"/>
              </a:rPr>
              <a:t>[</a:t>
            </a:r>
            <a:r>
              <a:rPr lang="cy-GB" sz="1400" dirty="0">
                <a:solidFill>
                  <a:schemeClr val="accent1"/>
                </a:solidFill>
                <a:latin typeface="Arial"/>
                <a:ea typeface="Calibri" panose="020F0502020204030204" pitchFamily="34" charset="0"/>
                <a:cs typeface="Times New Roman"/>
              </a:rPr>
              <a:t>I’w defnyddio gyda’ch lluniau/fideos eich hun – neu un o’r delweddau a ddarparwyd</a:t>
            </a:r>
            <a:r>
              <a:rPr lang="cy-GB" sz="1400" dirty="0">
                <a:solidFill>
                  <a:schemeClr val="accent1"/>
                </a:solidFill>
                <a:effectLst/>
                <a:latin typeface="Arial"/>
                <a:ea typeface="Calibri" panose="020F0502020204030204" pitchFamily="34" charset="0"/>
                <a:cs typeface="Times New Roman"/>
              </a:rPr>
              <a:t>]</a:t>
            </a:r>
            <a:r>
              <a:rPr lang="cy-GB" sz="1400" dirty="0">
                <a:solidFill>
                  <a:schemeClr val="accent1"/>
                </a:solidFill>
                <a:latin typeface="Arial"/>
                <a:ea typeface="Calibri" panose="020F0502020204030204" pitchFamily="34" charset="0"/>
                <a:cs typeface="Times New Roman"/>
              </a:rPr>
              <a:t> </a:t>
            </a:r>
            <a:endParaRPr lang="cy-GB" sz="1400" dirty="0">
              <a:solidFill>
                <a:schemeClr val="accent1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fontAlgn="base">
              <a:buNone/>
            </a:pPr>
            <a:r>
              <a:rPr lang="cy-GB" sz="1400" spc="-1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#WGI22 hapus – mae’n bryd dathlu’r sector gwaith ieuenctid a’r holl gyfleoedd mae’n ei gynnig. </a:t>
            </a:r>
          </a:p>
          <a:p>
            <a:pPr marL="0" indent="0" fontAlgn="base">
              <a:buNone/>
            </a:pPr>
            <a:r>
              <a:rPr lang="cy-GB" sz="1400" spc="-1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Gadewch i ni rannu ein straeon a rhoi’r gydnabyddiaeth haeddiannol i’n pobl ifanc a gweithwyr </a:t>
            </a:r>
            <a:r>
              <a:rPr lang="cy-GB" sz="1400" spc="-15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ieuenctid</a:t>
            </a:r>
            <a:r>
              <a:rPr lang="cy-GB" sz="1400" spc="-15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endParaRPr lang="cy-GB" sz="1400" spc="-15" dirty="0">
              <a:solidFill>
                <a:srgbClr val="000000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0" indent="0" fontAlgn="base">
              <a:buNone/>
            </a:pPr>
            <a:r>
              <a:rPr lang="cy-GB" sz="1400" spc="-15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Mae sawl ffordd o gymryd rhan!</a:t>
            </a:r>
          </a:p>
          <a:p>
            <a:pPr marL="0" indent="0" fontAlgn="base">
              <a:buNone/>
            </a:pPr>
            <a:r>
              <a:rPr lang="cy-GB" sz="1400" spc="-15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Darganfyddwch fwy gyda @YWWales </a:t>
            </a:r>
            <a:r>
              <a:rPr lang="cy-GB" sz="1400" dirty="0">
                <a:effectLst/>
                <a:latin typeface="Arial"/>
                <a:ea typeface="Calibri" panose="020F0502020204030204" pitchFamily="34" charset="0"/>
                <a:cs typeface="Times New Roman"/>
              </a:rPr>
              <a:t>#WGI22 #LlesGI</a:t>
            </a:r>
            <a:endParaRPr lang="cy-GB" sz="1400" spc="-15" dirty="0">
              <a:solidFill>
                <a:srgbClr val="000000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indent="0" fontAlgn="base">
              <a:buNone/>
            </a:pPr>
            <a:r>
              <a:rPr lang="cy-GB" sz="1400" dirty="0">
                <a:effectLst/>
                <a:latin typeface="Arial"/>
                <a:ea typeface="Calibri" panose="020F0502020204030204" pitchFamily="34" charset="0"/>
                <a:cs typeface="Times New Roman"/>
              </a:rPr>
              <a:t>Tagiwch: </a:t>
            </a:r>
            <a:r>
              <a:rPr lang="cy-GB" sz="1400" b="1" dirty="0">
                <a:effectLst/>
                <a:latin typeface="Arial"/>
                <a:ea typeface="Calibri" panose="020F0502020204030204" pitchFamily="34" charset="0"/>
                <a:cs typeface="Times New Roman"/>
              </a:rPr>
              <a:t>@YWWales @CWVYS </a:t>
            </a:r>
            <a:r>
              <a:rPr lang="cy-GB" sz="1400" b="1" dirty="0">
                <a:latin typeface="Arial"/>
                <a:ea typeface="Calibri" panose="020F0502020204030204" pitchFamily="34" charset="0"/>
                <a:cs typeface="Times New Roman"/>
              </a:rPr>
              <a:t>@Addysg_Cymraeg</a:t>
            </a:r>
            <a:endParaRPr lang="cy-GB" sz="1400" spc="-15" dirty="0">
              <a:solidFill>
                <a:schemeClr val="accent1"/>
              </a:solidFill>
              <a:effectLst/>
              <a:latin typeface="Arial"/>
              <a:ea typeface="Calibri" panose="020F0502020204030204" pitchFamily="34" charset="0"/>
              <a:cs typeface="Times New Roman"/>
            </a:endParaRPr>
          </a:p>
          <a:p>
            <a:pPr>
              <a:buNone/>
            </a:pPr>
            <a:endParaRPr lang="cy-GB" sz="1400" spc="-15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buNone/>
            </a:pPr>
            <a:endParaRPr lang="cy-GB" sz="1600" spc="-15" dirty="0">
              <a:solidFill>
                <a:srgbClr val="000000"/>
              </a:solidFill>
              <a:latin typeface="Arial"/>
              <a:ea typeface="Calibri" panose="020F0502020204030204" pitchFamily="34" charset="0"/>
              <a:cs typeface="Arial"/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FBB1EA2D-4B09-555C-B862-44CB17316ACC}"/>
              </a:ext>
            </a:extLst>
          </p:cNvPr>
          <p:cNvSpPr txBox="1">
            <a:spLocks/>
          </p:cNvSpPr>
          <p:nvPr/>
        </p:nvSpPr>
        <p:spPr>
          <a:xfrm>
            <a:off x="888632" y="2587651"/>
            <a:ext cx="3501197" cy="1223298"/>
          </a:xfrm>
          <a:prstGeom prst="rect">
            <a:avLst/>
          </a:prstGeom>
        </p:spPr>
        <p:txBody>
          <a:bodyPr vert="horz" lIns="91440" tIns="91440" rIns="91440" bIns="91440" rtlCol="0" anchor="ctr">
            <a:normAutofit/>
          </a:bodyPr>
          <a:lstStyle>
            <a:lvl1pPr algn="ctr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000" b="0" i="0" kern="1200" cap="none" spc="-150">
                <a:solidFill>
                  <a:srgbClr val="FFFEFF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cy-GB" sz="4400" dirty="0">
                <a:latin typeface="Arial" panose="020B0604020202020204" pitchFamily="34" charset="0"/>
                <a:cs typeface="Arial" panose="020B0604020202020204" pitchFamily="34" charset="0"/>
              </a:rPr>
              <a:t>Testun</a:t>
            </a:r>
          </a:p>
        </p:txBody>
      </p:sp>
    </p:spTree>
    <p:extLst>
      <p:ext uri="{BB962C8B-B14F-4D97-AF65-F5344CB8AC3E}">
        <p14:creationId xmlns:p14="http://schemas.microsoft.com/office/powerpoint/2010/main" val="191775322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E85899-9EF1-4F57-808E-75642C9A99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8632" y="3283085"/>
            <a:ext cx="3500828" cy="1395412"/>
          </a:xfrm>
        </p:spPr>
        <p:txBody>
          <a:bodyPr>
            <a:normAutofit/>
          </a:bodyPr>
          <a:lstStyle/>
          <a:p>
            <a:r>
              <a:rPr lang="cy-GB" dirty="0">
                <a:solidFill>
                  <a:schemeClr val="bg1"/>
                </a:solidFill>
              </a:rPr>
              <a:t>cyflwyniad i astudiaeth achos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0ACDDFD-CB46-4B3B-88CC-8237B9D36F2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137556" y="1678115"/>
            <a:ext cx="6749643" cy="685800"/>
          </a:xfrm>
        </p:spPr>
        <p:txBody>
          <a:bodyPr/>
          <a:lstStyle/>
          <a:p>
            <a:r>
              <a:rPr lang="cy-GB" dirty="0">
                <a:latin typeface="Arial" panose="020B0604020202020204" pitchFamily="34" charset="0"/>
                <a:cs typeface="Arial" panose="020B0604020202020204" pitchFamily="34" charset="0"/>
              </a:rPr>
              <a:t>ESIAMPL O DESTUN ASTUDIAETH ACHOS</a:t>
            </a:r>
          </a:p>
          <a:p>
            <a:endParaRPr lang="cy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1EB1B68-075F-4AAB-A80E-5CFE86A448F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137557" y="2294506"/>
            <a:ext cx="6264350" cy="4563494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0" indent="0">
              <a:buNone/>
            </a:pPr>
            <a:r>
              <a:rPr lang="cy-GB" sz="1400" dirty="0">
                <a:solidFill>
                  <a:schemeClr val="accent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[Nodwch – ar gyfer yr esiampl hon mae angen rhywun sy’n fodlon darparu clip fideo byr yn siarad am em profiad o waith ieuenctid</a:t>
            </a:r>
            <a:r>
              <a:rPr lang="cy-GB" sz="1400" dirty="0">
                <a:solidFill>
                  <a:schemeClr val="accent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]</a:t>
            </a:r>
            <a:endParaRPr lang="cy-GB" sz="1400" dirty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fontAlgn="base">
              <a:buNone/>
            </a:pPr>
            <a:r>
              <a:rPr lang="cy-GB" sz="1400" spc="-1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Yr wythnos </a:t>
            </a:r>
            <a:r>
              <a:rPr lang="cy-GB" sz="1400" spc="-15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hon yw Wythnos Gwaith Ieuenctid yng Nghymru</a:t>
            </a:r>
            <a:r>
              <a:rPr lang="cy-GB" sz="1400" spc="-1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– ac mae’n gyfle i ddathlu cyfraniad ein gweithwyr ieuenctid at fywydau pobl ifanc ledled Cymru</a:t>
            </a:r>
            <a:r>
              <a:rPr lang="cy-GB" sz="1400" spc="-15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#WGI22.</a:t>
            </a:r>
          </a:p>
          <a:p>
            <a:pPr marL="0" indent="0">
              <a:buNone/>
            </a:pPr>
            <a:r>
              <a:rPr lang="cy-GB" sz="1400" spc="-15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Dyma [enw/enwau] i ddweud [ei stori ef/ei stori hi/eu stori nhw] i chi o sut mae gwaith ieuenctid wedi dylanwadu [arno/arni/arnynt] ac wedi [ei ysbrydoli/ei hysbrydoli/eu hysbrydoli].</a:t>
            </a:r>
            <a:r>
              <a:rPr lang="cy-GB" sz="1400" spc="-15" dirty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endParaRPr lang="cy-GB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fontAlgn="base">
              <a:buNone/>
            </a:pPr>
            <a:r>
              <a:rPr lang="cy-GB" sz="1400" spc="-15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Darganfyddwch fwy gyda @YWWales </a:t>
            </a:r>
            <a:r>
              <a:rPr lang="cy-GB" sz="1400" dirty="0">
                <a:effectLst/>
                <a:latin typeface="Arial"/>
                <a:ea typeface="Calibri" panose="020F0502020204030204" pitchFamily="34" charset="0"/>
                <a:cs typeface="Times New Roman"/>
              </a:rPr>
              <a:t>#WGI22 #LlesGI</a:t>
            </a:r>
            <a:endParaRPr lang="cy-GB" sz="1400" spc="-15" dirty="0">
              <a:solidFill>
                <a:srgbClr val="000000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indent="0" fontAlgn="base">
              <a:buNone/>
            </a:pPr>
            <a:r>
              <a:rPr lang="cy-GB" sz="1400" dirty="0">
                <a:effectLst/>
                <a:latin typeface="Arial"/>
                <a:ea typeface="Calibri" panose="020F0502020204030204" pitchFamily="34" charset="0"/>
                <a:cs typeface="Times New Roman"/>
              </a:rPr>
              <a:t>Tagiwch: </a:t>
            </a:r>
            <a:r>
              <a:rPr lang="cy-GB" sz="1400" b="1" dirty="0">
                <a:effectLst/>
                <a:latin typeface="Arial"/>
                <a:ea typeface="Calibri" panose="020F0502020204030204" pitchFamily="34" charset="0"/>
                <a:cs typeface="Times New Roman"/>
              </a:rPr>
              <a:t>@YWWales @CWVYS </a:t>
            </a:r>
            <a:r>
              <a:rPr lang="cy-GB" sz="1400" b="1" dirty="0">
                <a:latin typeface="Arial"/>
                <a:ea typeface="Calibri" panose="020F0502020204030204" pitchFamily="34" charset="0"/>
                <a:cs typeface="Times New Roman"/>
              </a:rPr>
              <a:t>@Addysg_Cymraeg</a:t>
            </a:r>
            <a:endParaRPr lang="cy-GB" sz="1400" spc="-15" dirty="0">
              <a:solidFill>
                <a:schemeClr val="accent1"/>
              </a:solidFill>
              <a:effectLst/>
              <a:latin typeface="Arial"/>
              <a:ea typeface="Calibri" panose="020F0502020204030204" pitchFamily="34" charset="0"/>
              <a:cs typeface="Times New Roman"/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B17710BD-D867-3605-CD9D-378FEF301037}"/>
              </a:ext>
            </a:extLst>
          </p:cNvPr>
          <p:cNvSpPr txBox="1">
            <a:spLocks/>
          </p:cNvSpPr>
          <p:nvPr/>
        </p:nvSpPr>
        <p:spPr>
          <a:xfrm>
            <a:off x="888263" y="2451464"/>
            <a:ext cx="3501197" cy="1223298"/>
          </a:xfrm>
          <a:prstGeom prst="rect">
            <a:avLst/>
          </a:prstGeom>
        </p:spPr>
        <p:txBody>
          <a:bodyPr vert="horz" lIns="91440" tIns="91440" rIns="91440" bIns="91440" rtlCol="0" anchor="ctr">
            <a:normAutofit/>
          </a:bodyPr>
          <a:lstStyle>
            <a:lvl1pPr algn="ctr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000" b="0" i="0" kern="1200" cap="none" spc="-150">
                <a:solidFill>
                  <a:srgbClr val="FFFEFF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cy-GB" sz="4400" dirty="0">
                <a:latin typeface="Arial" panose="020B0604020202020204" pitchFamily="34" charset="0"/>
                <a:cs typeface="Arial" panose="020B0604020202020204" pitchFamily="34" charset="0"/>
              </a:rPr>
              <a:t>Testun</a:t>
            </a:r>
            <a:endParaRPr lang="en-GB" sz="4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7068856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AC3CA3-D117-47BB-A043-AF17C559B31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59237" y="1822585"/>
            <a:ext cx="8679915" cy="1748729"/>
          </a:xfrm>
        </p:spPr>
        <p:txBody>
          <a:bodyPr>
            <a:noAutofit/>
          </a:bodyPr>
          <a:lstStyle/>
          <a:p>
            <a:r>
              <a:rPr lang="cy-GB" sz="2900" b="1" dirty="0">
                <a:latin typeface="Arial" panose="020B0604020202020204" pitchFamily="34" charset="0"/>
                <a:cs typeface="Arial" panose="020B0604020202020204" pitchFamily="34" charset="0"/>
              </a:rPr>
              <a:t>Os hoffech i ni eich helpu i hyrwyddo unrhyw rai o’ch prosiectau/gweithgareddau yn ystod #WGI22… </a:t>
            </a:r>
            <a:br>
              <a:rPr lang="cy-GB" sz="29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y-GB" sz="2900" b="1" dirty="0">
                <a:latin typeface="Arial" panose="020B0604020202020204" pitchFamily="34" charset="0"/>
                <a:cs typeface="Arial" panose="020B0604020202020204" pitchFamily="34" charset="0"/>
              </a:rPr>
              <a:t>neu os oes gennych chi unrhyw gwestiynau, e-bostiwch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4B5BFE3-CD5D-4F38-BCD5-137D4A11759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ellie@cwvys.org.uk</a:t>
            </a:r>
            <a:br>
              <a:rPr lang="en-GB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2000" u="sng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branwen@cwvys.org.uk</a:t>
            </a:r>
          </a:p>
          <a:p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677953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85D5D26E-92C2-3881-2679-1ABB929025C3}"/>
              </a:ext>
            </a:extLst>
          </p:cNvPr>
          <p:cNvSpPr/>
          <p:nvPr/>
        </p:nvSpPr>
        <p:spPr>
          <a:xfrm>
            <a:off x="4757515" y="5070994"/>
            <a:ext cx="7102791" cy="120732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54CE880-70D8-4706-B16F-7AD1A69EE5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br>
              <a:rPr lang="cy-GB" sz="27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br>
              <a:rPr lang="cy-GB" sz="3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cy-GB" sz="53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Cyflwyniad</a:t>
            </a:r>
            <a:br>
              <a:rPr lang="cy-GB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br>
              <a:rPr lang="cy-GB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cy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CE63484-0F0C-493B-B094-52E88402AB0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57515" y="1112242"/>
            <a:ext cx="7207624" cy="538936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y-GB" sz="1600" dirty="0">
                <a:effectLst/>
                <a:latin typeface="Arial"/>
                <a:ea typeface="Calibri" panose="020F0502020204030204" pitchFamily="34" charset="0"/>
                <a:cs typeface="Times New Roman"/>
              </a:rPr>
              <a:t>Mae Wythnos Gwaith Ieuenctid yn gyfle i ddathlu straeon cadarnhaol a llwyddiannau'r 12 mis diwethaf. Mae’n amser i dynnu sylw at straeon o’r Sector Gwaith Ieuenctid a chydnabod y cyfraniad y mae pawb sy’n gweithio yn y Gwasanaethau Gwaith Ieuenctid wedi’i wneud i bobl ifanc a chymunedau.</a:t>
            </a:r>
          </a:p>
          <a:p>
            <a:pPr marL="0" indent="0">
              <a:buNone/>
            </a:pPr>
            <a:r>
              <a:rPr lang="cy-GB" sz="1600" b="1" dirty="0">
                <a:effectLst/>
                <a:latin typeface="Arial"/>
                <a:ea typeface="Calibri" panose="020F0502020204030204" pitchFamily="34" charset="0"/>
                <a:cs typeface="Times New Roman"/>
              </a:rPr>
              <a:t>Mae'r wybodaeth a ddarperir yma yn amlinellu ein thema ar gyfer yr wythnos a'i fwriad yw eich helpu i gymryd rhan a hyrwyddo'ch gweithgareddau eich hun hefyd. Mae croeso i chi ei ddefnyddio fel y dymunwch ar draws eich sianeli cyfryngau cymdeithasol.</a:t>
            </a:r>
          </a:p>
          <a:p>
            <a:pPr marL="0" indent="0">
              <a:buNone/>
            </a:pPr>
            <a:r>
              <a:rPr lang="cy-GB" sz="1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Mae pob diwrnod o'r wythnos yn gyfle i dynnu sylw at gyraeddiadau, dweud diolch, a chynyddu dealltwriaeth o waith ieuenctid - gan gwmpasu gwasanaethau gwaith ieuenctid yn yr ystyr ehangaf.</a:t>
            </a:r>
            <a:br>
              <a:rPr lang="cy-GB" sz="1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cy-GB" sz="1600" dirty="0"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br>
              <a:rPr lang="cy-GB" sz="1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cy-GB" sz="1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Tagiwch</a:t>
            </a:r>
            <a:r>
              <a:rPr lang="cy-GB" sz="1600" dirty="0">
                <a:effectLst/>
                <a:latin typeface="Arial"/>
                <a:ea typeface="Calibri" panose="020F0502020204030204" pitchFamily="34" charset="0"/>
                <a:cs typeface="Times New Roman"/>
              </a:rPr>
              <a:t> </a:t>
            </a:r>
            <a:r>
              <a:rPr lang="cy-GB" sz="1600" b="1" dirty="0">
                <a:effectLst/>
                <a:latin typeface="Arial"/>
                <a:ea typeface="Calibri" panose="020F0502020204030204" pitchFamily="34" charset="0"/>
                <a:cs typeface="Times New Roman"/>
              </a:rPr>
              <a:t>@YWWales</a:t>
            </a:r>
            <a:r>
              <a:rPr lang="cy-GB" sz="1600" dirty="0">
                <a:effectLst/>
                <a:latin typeface="Arial"/>
                <a:ea typeface="Calibri" panose="020F0502020204030204" pitchFamily="34" charset="0"/>
                <a:cs typeface="Times New Roman"/>
              </a:rPr>
              <a:t>, </a:t>
            </a:r>
            <a:r>
              <a:rPr lang="cy-GB" sz="1600" b="1" dirty="0">
                <a:latin typeface="Arial"/>
                <a:ea typeface="Calibri" panose="020F0502020204030204" pitchFamily="34" charset="0"/>
                <a:cs typeface="Times New Roman"/>
              </a:rPr>
              <a:t>@Addysg_Cymraeg, </a:t>
            </a:r>
            <a:r>
              <a:rPr lang="cy-GB" sz="1600" dirty="0">
                <a:latin typeface="Arial"/>
                <a:ea typeface="Calibri" panose="020F0502020204030204" pitchFamily="34" charset="0"/>
                <a:cs typeface="Times New Roman"/>
              </a:rPr>
              <a:t>a</a:t>
            </a:r>
            <a:r>
              <a:rPr lang="cy-GB" sz="1600" b="1" dirty="0">
                <a:latin typeface="Arial"/>
                <a:ea typeface="Calibri" panose="020F0502020204030204" pitchFamily="34" charset="0"/>
                <a:cs typeface="Times New Roman"/>
              </a:rPr>
              <a:t> @</a:t>
            </a:r>
            <a:r>
              <a:rPr lang="cy-GB" sz="1600" b="1" dirty="0">
                <a:effectLst/>
                <a:latin typeface="Arial"/>
                <a:ea typeface="Calibri" panose="020F0502020204030204" pitchFamily="34" charset="0"/>
                <a:cs typeface="Times New Roman"/>
              </a:rPr>
              <a:t>CWVYS </a:t>
            </a:r>
            <a:r>
              <a:rPr lang="cy-GB" sz="1600" dirty="0">
                <a:latin typeface="Arial"/>
                <a:ea typeface="Calibri" panose="020F0502020204030204" pitchFamily="34" charset="0"/>
                <a:cs typeface="Times New Roman"/>
              </a:rPr>
              <a:t>er mwyn i ni allu eich helpu i rannu eich straeon a chael y sylw mwyaf posib yn ystod</a:t>
            </a:r>
            <a:r>
              <a:rPr lang="cy-GB" sz="1600" b="1" dirty="0">
                <a:effectLst/>
                <a:latin typeface="Arial"/>
                <a:ea typeface="Calibri" panose="020F0502020204030204" pitchFamily="34" charset="0"/>
                <a:cs typeface="Times New Roman"/>
              </a:rPr>
              <a:t> #WGI22</a:t>
            </a:r>
          </a:p>
          <a:p>
            <a:endParaRPr lang="cy-GB" dirty="0"/>
          </a:p>
        </p:txBody>
      </p:sp>
    </p:spTree>
    <p:extLst>
      <p:ext uri="{BB962C8B-B14F-4D97-AF65-F5344CB8AC3E}">
        <p14:creationId xmlns:p14="http://schemas.microsoft.com/office/powerpoint/2010/main" val="16609479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34DAA7-2ABF-4552-9998-9C0C62C85B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y-GB" sz="5400" dirty="0">
                <a:latin typeface="Arial" panose="020B0604020202020204" pitchFamily="34" charset="0"/>
                <a:cs typeface="Arial" panose="020B0604020202020204" pitchFamily="34" charset="0"/>
              </a:rPr>
              <a:t>Cynnwys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A713AC7-843D-48D0-866B-E7FFE674CDB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91336" y="1989573"/>
            <a:ext cx="6468969" cy="2811777"/>
          </a:xfrm>
        </p:spPr>
        <p:txBody>
          <a:bodyPr>
            <a:normAutofit/>
          </a:bodyPr>
          <a:lstStyle/>
          <a:p>
            <a:r>
              <a:rPr lang="cy-GB" sz="1600" dirty="0">
                <a:latin typeface="Arial" panose="020B0604020202020204" pitchFamily="34" charset="0"/>
                <a:cs typeface="Arial" panose="020B0604020202020204" pitchFamily="34" charset="0"/>
              </a:rPr>
              <a:t>Thema a </a:t>
            </a:r>
            <a:r>
              <a:rPr lang="cy-GB" sz="1600" dirty="0" err="1">
                <a:latin typeface="Arial" panose="020B0604020202020204" pitchFamily="34" charset="0"/>
                <a:cs typeface="Arial" panose="020B0604020202020204" pitchFamily="34" charset="0"/>
              </a:rPr>
              <a:t>hashnodau</a:t>
            </a:r>
            <a:r>
              <a:rPr lang="cy-GB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y-GB" sz="1600" b="1" dirty="0">
                <a:latin typeface="Arial" panose="020B0604020202020204" pitchFamily="34" charset="0"/>
                <a:cs typeface="Arial" panose="020B0604020202020204" pitchFamily="34" charset="0"/>
              </a:rPr>
              <a:t>#WGI22 #LlesGI</a:t>
            </a:r>
          </a:p>
          <a:p>
            <a:r>
              <a:rPr lang="cy-GB" sz="1600" dirty="0">
                <a:latin typeface="Arial" panose="020B0604020202020204" pitchFamily="34" charset="0"/>
                <a:cs typeface="Arial" panose="020B0604020202020204" pitchFamily="34" charset="0"/>
              </a:rPr>
              <a:t>Digwyddiadau a gweithgareddau ar-lein</a:t>
            </a:r>
          </a:p>
          <a:p>
            <a:r>
              <a:rPr lang="cy-GB" sz="1600" dirty="0">
                <a:latin typeface="Arial" panose="020B0604020202020204" pitchFamily="34" charset="0"/>
                <a:cs typeface="Arial" panose="020B0604020202020204" pitchFamily="34" charset="0"/>
              </a:rPr>
              <a:t>Ble i ddod o hyd i asedau/graffeg gweledol i gefnogi eich negeseuon</a:t>
            </a:r>
          </a:p>
          <a:p>
            <a:r>
              <a:rPr lang="cy-GB" sz="1600" dirty="0">
                <a:latin typeface="Arial" panose="020B0604020202020204" pitchFamily="34" charset="0"/>
                <a:cs typeface="Arial" panose="020B0604020202020204" pitchFamily="34" charset="0"/>
              </a:rPr>
              <a:t>Cefnogaeth i gynllunio cyfryngau cymdeithasol</a:t>
            </a:r>
          </a:p>
          <a:p>
            <a:r>
              <a:rPr lang="cy-GB" sz="1600" dirty="0">
                <a:latin typeface="Arial" panose="020B0604020202020204" pitchFamily="34" charset="0"/>
                <a:cs typeface="Arial" panose="020B0604020202020204" pitchFamily="34" charset="0"/>
              </a:rPr>
              <a:t>Enghraifft o destun – negeseuon defnyddiol (y gellir eu haddasu) y gallwch eu defnyddio ar sianeli cyfryngau cymdeithasol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2973E81-AB7C-438D-8A28-CD3A9A4D3EE0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#WGI22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2221FE7-57DC-30AE-0DFD-E0614BE4A278}"/>
              </a:ext>
            </a:extLst>
          </p:cNvPr>
          <p:cNvSpPr/>
          <p:nvPr/>
        </p:nvSpPr>
        <p:spPr>
          <a:xfrm>
            <a:off x="5391336" y="5030801"/>
            <a:ext cx="6468969" cy="120732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C27A6CF-C77F-DA0C-B85E-3B04544E8F33}"/>
              </a:ext>
            </a:extLst>
          </p:cNvPr>
          <p:cNvSpPr txBox="1"/>
          <p:nvPr/>
        </p:nvSpPr>
        <p:spPr>
          <a:xfrm>
            <a:off x="5391336" y="5160910"/>
            <a:ext cx="591848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y-GB" sz="16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Cofiwch</a:t>
            </a:r>
            <a:r>
              <a:rPr lang="cy-GB" sz="1600" b="1" dirty="0">
                <a:latin typeface="Arial" panose="020B0604020202020204" pitchFamily="34" charset="0"/>
                <a:cs typeface="Arial" panose="020B0604020202020204" pitchFamily="34" charset="0"/>
              </a:rPr>
              <a:t>…</a:t>
            </a:r>
            <a:r>
              <a:rPr lang="cy-GB" sz="1600" dirty="0">
                <a:latin typeface="Arial" panose="020B0604020202020204" pitchFamily="34" charset="0"/>
                <a:cs typeface="Arial" panose="020B0604020202020204" pitchFamily="34" charset="0"/>
              </a:rPr>
              <a:t>os gallwch chi, rhowch wybod i ni am eich cynlluniau cyn Wythnos Gwaith Ieuenctid – er mwyn i ni allu eich helpu i’w hyrwyddo ac i godi ymwybyddiaeth o’r hyn sy’n digwydd yn y sector gwaith ieuenctid.</a:t>
            </a:r>
          </a:p>
        </p:txBody>
      </p:sp>
    </p:spTree>
    <p:extLst>
      <p:ext uri="{BB962C8B-B14F-4D97-AF65-F5344CB8AC3E}">
        <p14:creationId xmlns:p14="http://schemas.microsoft.com/office/powerpoint/2010/main" val="338939603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34DAA7-2ABF-4552-9998-9C0C62C85B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6982" y="2204481"/>
            <a:ext cx="3501197" cy="1223298"/>
          </a:xfrm>
        </p:spPr>
        <p:txBody>
          <a:bodyPr/>
          <a:lstStyle/>
          <a:p>
            <a:r>
              <a:rPr lang="cy-GB" sz="5400" dirty="0">
                <a:latin typeface="Arial" panose="020B0604020202020204" pitchFamily="34" charset="0"/>
                <a:cs typeface="Arial" panose="020B0604020202020204" pitchFamily="34" charset="0"/>
              </a:rPr>
              <a:t>Thema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A713AC7-843D-48D0-866B-E7FFE674CDB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y-GB" sz="1600" dirty="0">
                <a:latin typeface="Arial" panose="020B0604020202020204" pitchFamily="34" charset="0"/>
                <a:cs typeface="Arial" panose="020B0604020202020204" pitchFamily="34" charset="0"/>
              </a:rPr>
              <a:t>Ein thema ar gyfer Wythnos Gwaith Ieuenctid 2022 yw </a:t>
            </a:r>
            <a:r>
              <a:rPr lang="cy-GB" sz="1600" b="1" dirty="0">
                <a:latin typeface="Arial" panose="020B0604020202020204" pitchFamily="34" charset="0"/>
                <a:cs typeface="Arial" panose="020B0604020202020204" pitchFamily="34" charset="0"/>
              </a:rPr>
              <a:t>‘Lles’</a:t>
            </a:r>
          </a:p>
          <a:p>
            <a:r>
              <a:rPr lang="cy-GB" sz="1600" dirty="0">
                <a:latin typeface="Arial" panose="020B0604020202020204" pitchFamily="34" charset="0"/>
                <a:cs typeface="Arial" panose="020B0604020202020204" pitchFamily="34" charset="0"/>
              </a:rPr>
              <a:t>Byddwn yn canolbwyntio ar y </a:t>
            </a:r>
            <a:r>
              <a:rPr lang="cy-GB" sz="1600" b="1" dirty="0">
                <a:latin typeface="Arial" panose="020B0604020202020204" pitchFamily="34" charset="0"/>
                <a:cs typeface="Arial" panose="020B0604020202020204" pitchFamily="34" charset="0"/>
              </a:rPr>
              <a:t>‘Pum Ffordd at Les’ </a:t>
            </a:r>
            <a:r>
              <a:rPr lang="cy-GB" sz="1600" dirty="0">
                <a:latin typeface="Arial" panose="020B0604020202020204" pitchFamily="34" charset="0"/>
                <a:cs typeface="Arial" panose="020B0604020202020204" pitchFamily="34" charset="0"/>
              </a:rPr>
              <a:t>sydd wedi’u hen sefydlu erbyn hyn i helpu i gydlynu gweithgareddau ac annog ymrwymiad</a:t>
            </a:r>
          </a:p>
          <a:p>
            <a:r>
              <a:rPr lang="cy-GB" sz="1600" dirty="0">
                <a:latin typeface="Arial" panose="020B0604020202020204" pitchFamily="34" charset="0"/>
                <a:cs typeface="Arial" panose="020B0604020202020204" pitchFamily="34" charset="0"/>
              </a:rPr>
              <a:t>Y Pum Ffordd at Les yw: </a:t>
            </a:r>
            <a:r>
              <a:rPr lang="cy-GB" sz="1600" b="1" dirty="0">
                <a:latin typeface="Arial" panose="020B0604020202020204" pitchFamily="34" charset="0"/>
                <a:cs typeface="Arial" panose="020B0604020202020204" pitchFamily="34" charset="0"/>
              </a:rPr>
              <a:t>Cysylltu</a:t>
            </a:r>
            <a:r>
              <a:rPr lang="cy-GB" sz="16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cy-GB" sz="1600" b="1" dirty="0">
                <a:latin typeface="Arial" panose="020B0604020202020204" pitchFamily="34" charset="0"/>
                <a:cs typeface="Arial" panose="020B0604020202020204" pitchFamily="34" charset="0"/>
              </a:rPr>
              <a:t>Bod yn Fywiog</a:t>
            </a:r>
            <a:r>
              <a:rPr lang="cy-GB" sz="16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cy-GB" sz="1600" b="1" dirty="0">
                <a:latin typeface="Arial" panose="020B0604020202020204" pitchFamily="34" charset="0"/>
                <a:cs typeface="Arial" panose="020B0604020202020204" pitchFamily="34" charset="0"/>
              </a:rPr>
              <a:t>Bod yn Sylwgar</a:t>
            </a:r>
            <a:r>
              <a:rPr lang="cy-GB" sz="16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cy-GB" sz="1600" b="1" dirty="0">
                <a:latin typeface="Arial" panose="020B0604020202020204" pitchFamily="34" charset="0"/>
                <a:cs typeface="Arial" panose="020B0604020202020204" pitchFamily="34" charset="0"/>
              </a:rPr>
              <a:t>Dal ati i Ddysgu </a:t>
            </a:r>
            <a:r>
              <a:rPr lang="cy-GB" sz="1600" dirty="0">
                <a:latin typeface="Arial" panose="020B0604020202020204" pitchFamily="34" charset="0"/>
                <a:cs typeface="Arial" panose="020B0604020202020204" pitchFamily="34" charset="0"/>
              </a:rPr>
              <a:t>a </a:t>
            </a:r>
            <a:r>
              <a:rPr lang="cy-GB" sz="1600" b="1" dirty="0">
                <a:latin typeface="Arial" panose="020B0604020202020204" pitchFamily="34" charset="0"/>
                <a:cs typeface="Arial" panose="020B0604020202020204" pitchFamily="34" charset="0"/>
              </a:rPr>
              <a:t>Rhoi.</a:t>
            </a:r>
          </a:p>
          <a:p>
            <a:r>
              <a:rPr lang="cy-GB" sz="1600" dirty="0">
                <a:latin typeface="Arial" panose="020B0604020202020204" pitchFamily="34" charset="0"/>
                <a:cs typeface="Arial" panose="020B0604020202020204" pitchFamily="34" charset="0"/>
              </a:rPr>
              <a:t>Ar gyfer pob diwrnod o Wythnos Gwaith Ieuenctid byddwn yn canolbwyntio ar un o’r rhain – </a:t>
            </a:r>
            <a:r>
              <a:rPr lang="cy-GB" sz="1600" b="1" dirty="0">
                <a:latin typeface="Arial" panose="020B0604020202020204" pitchFamily="34" charset="0"/>
                <a:cs typeface="Arial" panose="020B0604020202020204" pitchFamily="34" charset="0"/>
              </a:rPr>
              <a:t>cadwch lygad ar agor am fanylion ar sianeli cyfryngau cymdeithasol @YWWales (Twitter a Facebook)</a:t>
            </a:r>
            <a:endParaRPr lang="cy-GB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cy-GB" sz="1600" dirty="0">
                <a:latin typeface="Arial" panose="020B0604020202020204" pitchFamily="34" charset="0"/>
                <a:cs typeface="Arial" panose="020B0604020202020204" pitchFamily="34" charset="0"/>
              </a:rPr>
              <a:t>Byddwn yn defnyddio’r </a:t>
            </a:r>
            <a:r>
              <a:rPr lang="cy-GB" sz="1600" dirty="0" err="1">
                <a:latin typeface="Arial" panose="020B0604020202020204" pitchFamily="34" charset="0"/>
                <a:cs typeface="Arial" panose="020B0604020202020204" pitchFamily="34" charset="0"/>
              </a:rPr>
              <a:t>hashnodau</a:t>
            </a:r>
            <a:r>
              <a:rPr lang="cy-GB" sz="1600" dirty="0">
                <a:latin typeface="Arial" panose="020B0604020202020204" pitchFamily="34" charset="0"/>
                <a:cs typeface="Arial" panose="020B0604020202020204" pitchFamily="34" charset="0"/>
              </a:rPr>
              <a:t> canlynol: </a:t>
            </a:r>
            <a:r>
              <a:rPr lang="cy-GB" sz="1600" b="1" dirty="0">
                <a:latin typeface="Arial" panose="020B0604020202020204" pitchFamily="34" charset="0"/>
                <a:cs typeface="Arial" panose="020B0604020202020204" pitchFamily="34" charset="0"/>
              </a:rPr>
              <a:t>#WGI22 #LlesGI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2973E81-AB7C-438D-8A28-CD3A9A4D3EE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06982" y="3427779"/>
            <a:ext cx="3595820" cy="962631"/>
          </a:xfrm>
        </p:spPr>
        <p:txBody>
          <a:bodyPr>
            <a:normAutofit fontScale="85000" lnSpcReduction="20000"/>
          </a:bodyPr>
          <a:lstStyle/>
          <a:p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#WGI22</a:t>
            </a:r>
          </a:p>
          <a:p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#LlesGI</a:t>
            </a:r>
          </a:p>
        </p:txBody>
      </p:sp>
    </p:spTree>
    <p:extLst>
      <p:ext uri="{BB962C8B-B14F-4D97-AF65-F5344CB8AC3E}">
        <p14:creationId xmlns:p14="http://schemas.microsoft.com/office/powerpoint/2010/main" val="392251168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>
            <a:extLst>
              <a:ext uri="{FF2B5EF4-FFF2-40B4-BE49-F238E27FC236}">
                <a16:creationId xmlns:a16="http://schemas.microsoft.com/office/drawing/2014/main" id="{3E334864-5F3E-65D0-47C1-4B811D08655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47115" y="68986"/>
            <a:ext cx="10297550" cy="699942"/>
          </a:xfrm>
        </p:spPr>
        <p:txBody>
          <a:bodyPr>
            <a:normAutofit/>
          </a:bodyPr>
          <a:lstStyle/>
          <a:p>
            <a:r>
              <a:rPr lang="cy-GB" sz="3600" b="1" dirty="0">
                <a:latin typeface="Arial" panose="020B0604020202020204" pitchFamily="34" charset="0"/>
                <a:cs typeface="Arial" panose="020B0604020202020204" pitchFamily="34" charset="0"/>
              </a:rPr>
              <a:t>Digwyddiadau a Gweithgareddau Ar-lein</a:t>
            </a:r>
            <a:endParaRPr lang="cy-GB" sz="3600" dirty="0"/>
          </a:p>
        </p:txBody>
      </p:sp>
      <p:graphicFrame>
        <p:nvGraphicFramePr>
          <p:cNvPr id="12" name="Table 11">
            <a:extLst>
              <a:ext uri="{FF2B5EF4-FFF2-40B4-BE49-F238E27FC236}">
                <a16:creationId xmlns:a16="http://schemas.microsoft.com/office/drawing/2014/main" id="{4E61E17B-B993-707A-0DEC-C7401A43719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18692438"/>
              </p:ext>
            </p:extLst>
          </p:nvPr>
        </p:nvGraphicFramePr>
        <p:xfrm>
          <a:off x="92586" y="918380"/>
          <a:ext cx="12006827" cy="5870634"/>
        </p:xfrm>
        <a:graphic>
          <a:graphicData uri="http://schemas.openxmlformats.org/drawingml/2006/table">
            <a:tbl>
              <a:tblPr>
                <a:tableStyleId>{775DCB02-9BB8-47FD-8907-85C794F793BA}</a:tableStyleId>
              </a:tblPr>
              <a:tblGrid>
                <a:gridCol w="2013719">
                  <a:extLst>
                    <a:ext uri="{9D8B030D-6E8A-4147-A177-3AD203B41FA5}">
                      <a16:colId xmlns:a16="http://schemas.microsoft.com/office/drawing/2014/main" val="3179740006"/>
                    </a:ext>
                  </a:extLst>
                </a:gridCol>
                <a:gridCol w="2013719">
                  <a:extLst>
                    <a:ext uri="{9D8B030D-6E8A-4147-A177-3AD203B41FA5}">
                      <a16:colId xmlns:a16="http://schemas.microsoft.com/office/drawing/2014/main" val="2423735529"/>
                    </a:ext>
                  </a:extLst>
                </a:gridCol>
                <a:gridCol w="2013719">
                  <a:extLst>
                    <a:ext uri="{9D8B030D-6E8A-4147-A177-3AD203B41FA5}">
                      <a16:colId xmlns:a16="http://schemas.microsoft.com/office/drawing/2014/main" val="3158759768"/>
                    </a:ext>
                  </a:extLst>
                </a:gridCol>
                <a:gridCol w="2013719">
                  <a:extLst>
                    <a:ext uri="{9D8B030D-6E8A-4147-A177-3AD203B41FA5}">
                      <a16:colId xmlns:a16="http://schemas.microsoft.com/office/drawing/2014/main" val="4230032149"/>
                    </a:ext>
                  </a:extLst>
                </a:gridCol>
                <a:gridCol w="2013719">
                  <a:extLst>
                    <a:ext uri="{9D8B030D-6E8A-4147-A177-3AD203B41FA5}">
                      <a16:colId xmlns:a16="http://schemas.microsoft.com/office/drawing/2014/main" val="2551788565"/>
                    </a:ext>
                  </a:extLst>
                </a:gridCol>
                <a:gridCol w="1938232">
                  <a:extLst>
                    <a:ext uri="{9D8B030D-6E8A-4147-A177-3AD203B41FA5}">
                      <a16:colId xmlns:a16="http://schemas.microsoft.com/office/drawing/2014/main" val="133491801"/>
                    </a:ext>
                  </a:extLst>
                </a:gridCol>
              </a:tblGrid>
              <a:tr h="536907">
                <a:tc>
                  <a:txBody>
                    <a:bodyPr/>
                    <a:lstStyle/>
                    <a:p>
                      <a:pPr algn="l" fontAlgn="base"/>
                      <a:r>
                        <a:rPr lang="cy-GB" sz="1400" b="0" noProof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Dydd Iau 23</a:t>
                      </a:r>
                      <a:endParaRPr lang="cy-GB" sz="1400" b="0" i="0" noProof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7272" marR="77272" marT="38636" marB="38636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ase"/>
                      <a:r>
                        <a:rPr lang="cy-GB" sz="1400" b="0" noProof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Dydd Gwener 24​</a:t>
                      </a:r>
                      <a:endParaRPr lang="cy-GB" sz="1500" b="0" i="0" noProof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7272" marR="77272" marT="38636" marB="38636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ase"/>
                      <a:r>
                        <a:rPr lang="cy-GB" sz="1400" b="0" noProof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Dydd Llun 27​</a:t>
                      </a:r>
                      <a:endParaRPr lang="cy-GB" sz="1500" b="0" i="0" noProof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7272" marR="77272" marT="38636" marB="38636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ase"/>
                      <a:r>
                        <a:rPr lang="cy-GB" sz="1400" b="0" noProof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Dydd Mawrth 28​</a:t>
                      </a:r>
                      <a:endParaRPr lang="cy-GB" sz="1500" b="0" noProof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l" fontAlgn="base"/>
                      <a:r>
                        <a:rPr lang="cy-GB" sz="1400" b="0" noProof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​</a:t>
                      </a:r>
                      <a:endParaRPr lang="cy-GB" sz="1500" b="0" i="0" noProof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7272" marR="77272" marT="38636" marB="38636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ase"/>
                      <a:r>
                        <a:rPr lang="cy-GB" sz="1400" b="0" noProof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Dydd Mercher 29 ​</a:t>
                      </a:r>
                      <a:endParaRPr lang="cy-GB" sz="1500" b="0" i="0" noProof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7272" marR="77272" marT="38636" marB="38636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ase"/>
                      <a:r>
                        <a:rPr lang="cy-GB" sz="1400" b="0" noProof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Dydd Iau 30​</a:t>
                      </a:r>
                      <a:endParaRPr lang="cy-GB" sz="1500" b="0" i="0" noProof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7272" marR="77272" marT="38636" marB="38636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88591620"/>
                  </a:ext>
                </a:extLst>
              </a:tr>
              <a:tr h="2615023">
                <a:tc>
                  <a:txBody>
                    <a:bodyPr/>
                    <a:lstStyle/>
                    <a:p>
                      <a:pPr algn="l" fontAlgn="auto"/>
                      <a:r>
                        <a:rPr lang="cy-GB" sz="1200" b="1" noProof="0" dirty="0">
                          <a:solidFill>
                            <a:schemeClr val="accent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BOD YN FYWIOG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cy-GB" sz="1200" b="0" noProof="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y-GB" sz="1200" b="1" noProof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Cerdded er Budd Lles gyda </a:t>
                      </a:r>
                      <a:r>
                        <a:rPr lang="en-GB" sz="1200" b="1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Gwasanaeth</a:t>
                      </a:r>
                      <a:r>
                        <a:rPr lang="en-GB" sz="1200" b="1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Ieuenctid Conwy.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br>
                        <a:rPr lang="cy-GB" sz="1200" b="0" noProof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cy-GB" sz="1200" b="0" noProof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Ymunwch ar twitter gyda @YWWales </a:t>
                      </a:r>
                      <a:r>
                        <a:rPr lang="cy-GB" sz="1200" b="0" noProof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 </a:t>
                      </a:r>
                      <a:r>
                        <a:rPr lang="cy-GB" sz="1200" b="1" u="sng" kern="1200" noProof="0">
                          <a:solidFill>
                            <a:schemeClr val="accent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@GIConwyYS</a:t>
                      </a:r>
                      <a:endParaRPr lang="cy-GB" sz="1200" b="1" kern="1200" noProof="0" dirty="0">
                        <a:solidFill>
                          <a:schemeClr val="accent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l" fontAlgn="base"/>
                      <a:endParaRPr lang="cy-GB" sz="1200" b="1" i="0" noProof="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7272" marR="77272" marT="38636" marB="38636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ase"/>
                      <a:r>
                        <a:rPr lang="cy-GB" sz="1200" b="1" noProof="0" dirty="0">
                          <a:solidFill>
                            <a:schemeClr val="accent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CYSYLLTU</a:t>
                      </a:r>
                    </a:p>
                    <a:p>
                      <a:pPr algn="l" fontAlgn="base"/>
                      <a:endParaRPr lang="cy-GB" sz="1200" b="1" noProof="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l" fontAlgn="auto"/>
                      <a:r>
                        <a:rPr lang="cy-GB" sz="1200" b="1" noProof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Cysylltu trwy goginio gyda Gwasanaeth Ieuenctid Torfaen</a:t>
                      </a:r>
                      <a:br>
                        <a:rPr lang="cy-GB" sz="1200" b="1" noProof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cy-GB" sz="1200" b="0" noProof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Ymunwch ar twitter gyda @YWWales a </a:t>
                      </a:r>
                      <a:r>
                        <a:rPr lang="cy-GB" sz="1200" b="1" noProof="0" dirty="0">
                          <a:solidFill>
                            <a:schemeClr val="accent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hlinkClick r:id="rId2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@torfaenyouth</a:t>
                      </a:r>
                      <a:endParaRPr lang="cy-GB" sz="1200" b="1" noProof="0" dirty="0">
                        <a:solidFill>
                          <a:schemeClr val="accent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l" fontAlgn="auto"/>
                      <a:endParaRPr lang="cy-GB" sz="1200" b="1" i="0" noProof="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7272" marR="77272" marT="38636" marB="38636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auto"/>
                      <a:r>
                        <a:rPr lang="cy-GB" sz="1200" b="1" noProof="0" dirty="0">
                          <a:solidFill>
                            <a:schemeClr val="accent4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​</a:t>
                      </a:r>
                      <a:r>
                        <a:rPr lang="cy-GB" sz="1200" b="1" noProof="0" dirty="0">
                          <a:solidFill>
                            <a:schemeClr val="accent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DAL ATI I DDYSGU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cy-GB" sz="1200" b="0" noProof="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l" fontAlgn="auto"/>
                      <a:r>
                        <a:rPr lang="cy-GB" sz="1200" b="1" noProof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Beth am gael ychydig o hwyl yn dysgu Cymraeg! </a:t>
                      </a:r>
                      <a:br>
                        <a:rPr lang="cy-GB" sz="1200" b="1" noProof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cy-GB" sz="1200" b="0" noProof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Ymunwch ar </a:t>
                      </a:r>
                      <a:r>
                        <a:rPr lang="cy-GB" sz="1200" b="0" noProof="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twitter</a:t>
                      </a:r>
                      <a:r>
                        <a:rPr lang="cy-GB" sz="1200" b="0" noProof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gyda @YWWales a </a:t>
                      </a:r>
                      <a:r>
                        <a:rPr lang="cy-GB" sz="1200" b="1" u="sng" kern="1200" noProof="0" dirty="0">
                          <a:solidFill>
                            <a:schemeClr val="accent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@learncymraeg </a:t>
                      </a:r>
                      <a:endParaRPr lang="cy-GB" sz="1200" b="1" u="sng" noProof="0" dirty="0">
                        <a:solidFill>
                          <a:schemeClr val="accent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l" fontAlgn="auto"/>
                      <a:endParaRPr lang="cy-GB" sz="1200" b="1" i="0" noProof="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7272" marR="77272" marT="38636" marB="38636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ase"/>
                      <a:r>
                        <a:rPr lang="cy-GB" sz="1200" b="1" noProof="0" dirty="0">
                          <a:solidFill>
                            <a:schemeClr val="accent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BOD YN SYLWGAR</a:t>
                      </a:r>
                      <a:r>
                        <a:rPr lang="cy-GB" sz="1200" b="1" noProof="0" dirty="0">
                          <a:solidFill>
                            <a:schemeClr val="accent4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​</a:t>
                      </a:r>
                    </a:p>
                    <a:p>
                      <a:pPr marL="0" indent="0">
                        <a:buNone/>
                      </a:pPr>
                      <a:r>
                        <a:rPr lang="en-GB" sz="120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Sylwch</a:t>
                      </a:r>
                      <a:r>
                        <a:rPr lang="en-GB" sz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ar </a:t>
                      </a:r>
                      <a:r>
                        <a:rPr lang="en-GB" sz="120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waith</a:t>
                      </a:r>
                      <a:r>
                        <a:rPr lang="en-GB" sz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ieuenctid </a:t>
                      </a:r>
                      <a:r>
                        <a:rPr lang="en-GB" sz="120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agored</a:t>
                      </a:r>
                      <a:r>
                        <a:rPr lang="en-GB" sz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a </a:t>
                      </a:r>
                      <a:r>
                        <a:rPr lang="en-GB" sz="120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dysgu</a:t>
                      </a:r>
                      <a:r>
                        <a:rPr lang="en-GB" sz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GB" sz="120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anffurfiol</a:t>
                      </a:r>
                      <a:r>
                        <a:rPr lang="en-GB" sz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er </a:t>
                      </a:r>
                      <a:r>
                        <a:rPr lang="en-GB" sz="120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mwyn</a:t>
                      </a:r>
                      <a:r>
                        <a:rPr lang="en-GB" sz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GB" sz="120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hyrwyddo</a:t>
                      </a:r>
                      <a:r>
                        <a:rPr lang="en-GB" sz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GB" sz="120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democratiaeth</a:t>
                      </a:r>
                      <a:r>
                        <a:rPr lang="en-GB" sz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GB" sz="120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gyda'n</a:t>
                      </a:r>
                      <a:r>
                        <a:rPr lang="en-GB" sz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GB" sz="120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digwyddiad</a:t>
                      </a:r>
                      <a:r>
                        <a:rPr lang="en-GB" sz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GB" sz="120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rhwydweithio</a:t>
                      </a:r>
                      <a:r>
                        <a:rPr lang="en-GB" sz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 </a:t>
                      </a:r>
                      <a:r>
                        <a:rPr lang="en-GB" sz="120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Partneriaid</a:t>
                      </a:r>
                      <a:r>
                        <a:rPr lang="en-GB" sz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GB" sz="120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Rhyngwladol</a:t>
                      </a:r>
                      <a:r>
                        <a:rPr lang="en-GB" sz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Ieuenctid #YWLles.</a:t>
                      </a:r>
                    </a:p>
                    <a:p>
                      <a:pPr marL="0" indent="0">
                        <a:buNone/>
                      </a:pPr>
                      <a:r>
                        <a:rPr lang="en-GB" sz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Dilynwch ni ar </a:t>
                      </a:r>
                      <a:r>
                        <a:rPr lang="en-GB" sz="120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Trydar</a:t>
                      </a:r>
                      <a:r>
                        <a:rPr lang="en-GB" sz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: </a:t>
                      </a:r>
                      <a:r>
                        <a:rPr lang="en-GB" sz="1200" b="1" dirty="0">
                          <a:solidFill>
                            <a:schemeClr val="accent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@youthcymru </a:t>
                      </a:r>
                      <a:r>
                        <a:rPr lang="en-GB" sz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@YWWales</a:t>
                      </a:r>
                    </a:p>
                    <a:p>
                      <a:pPr algn="l" fontAlgn="base"/>
                      <a:endParaRPr lang="cy-GB" sz="1200" b="1" noProof="0" dirty="0">
                        <a:solidFill>
                          <a:schemeClr val="accent4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7272" marR="77272" marT="38636" marB="38636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auto"/>
                      <a:r>
                        <a:rPr lang="cy-GB" sz="1200" b="1" noProof="0" dirty="0">
                          <a:solidFill>
                            <a:schemeClr val="accent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RHOI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cy-GB" sz="1200" b="0" noProof="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l" fontAlgn="auto"/>
                      <a:r>
                        <a:rPr lang="cy-GB" sz="1200" b="1" noProof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Byddwn yn rhoi mynediad am ddim i gyrsiau </a:t>
                      </a:r>
                      <a:r>
                        <a:rPr lang="cy-GB" sz="1200" b="1" noProof="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My</a:t>
                      </a:r>
                      <a:r>
                        <a:rPr lang="cy-GB" sz="1200" b="1" noProof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Money </a:t>
                      </a:r>
                      <a:r>
                        <a:rPr lang="cy-GB" sz="1200" b="1" noProof="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Matters</a:t>
                      </a:r>
                      <a:r>
                        <a:rPr lang="cy-GB" sz="1200" b="1" noProof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i 10 person lwcus! </a:t>
                      </a:r>
                      <a:r>
                        <a:rPr lang="cy-GB" sz="1200" b="0" noProof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Ymunwch ar </a:t>
                      </a:r>
                      <a:r>
                        <a:rPr lang="cy-GB" sz="1200" b="0" noProof="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twitter</a:t>
                      </a:r>
                      <a:r>
                        <a:rPr lang="cy-GB" sz="1200" b="0" noProof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gyda @YWWales a </a:t>
                      </a:r>
                      <a:r>
                        <a:rPr lang="cy-GB" sz="1200" b="1" noProof="0" dirty="0">
                          <a:solidFill>
                            <a:schemeClr val="accent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hlinkClick r:id="rId3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@youngenterprise</a:t>
                      </a:r>
                      <a:endParaRPr lang="cy-GB" sz="1200" b="1" i="0" noProof="0" dirty="0">
                        <a:solidFill>
                          <a:schemeClr val="accent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7272" marR="77272" marT="38636" marB="38636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ase"/>
                      <a:r>
                        <a:rPr lang="cy-GB" sz="1200" b="1" noProof="0" dirty="0">
                          <a:solidFill>
                            <a:schemeClr val="accent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DIOLCH YN FAWR!</a:t>
                      </a:r>
                      <a:endParaRPr lang="cy-GB" sz="1200" b="1" noProof="0" dirty="0">
                        <a:solidFill>
                          <a:schemeClr val="accent4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cy-GB" sz="1200" b="1" noProof="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y-GB" sz="1200" b="0" noProof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Dathlu Wythnos Gwaith Ieuenctid: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y-GB" sz="1200" b="0" noProof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Ymunwch gyda </a:t>
                      </a:r>
                      <a:r>
                        <a:rPr lang="cy-GB" sz="1200" b="0" u="sng" kern="1200" noProof="0" dirty="0">
                          <a:solidFill>
                            <a:schemeClr val="accent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  <a:hlinkClick r:id="rId4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@YWWales</a:t>
                      </a:r>
                      <a:endParaRPr lang="cy-GB" sz="1200" b="0" kern="1200" noProof="0" dirty="0">
                        <a:solidFill>
                          <a:schemeClr val="accent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cy-GB" sz="1200" b="1" i="0" noProof="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7272" marR="77272" marT="38636" marB="38636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57003503"/>
                  </a:ext>
                </a:extLst>
              </a:tr>
              <a:tr h="2718704">
                <a:tc>
                  <a:txBody>
                    <a:bodyPr/>
                    <a:lstStyle/>
                    <a:p>
                      <a:pPr algn="l" fontAlgn="base"/>
                      <a:r>
                        <a:rPr lang="cy-GB" sz="1200" b="1" noProof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16:00-17:30</a:t>
                      </a:r>
                    </a:p>
                    <a:p>
                      <a:pPr algn="l" fontAlgn="base"/>
                      <a:r>
                        <a:rPr lang="cy-GB" sz="1200" b="1" noProof="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Gweminar</a:t>
                      </a:r>
                      <a:r>
                        <a:rPr lang="cy-GB" sz="1200" b="0" noProof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</a:p>
                    <a:p>
                      <a:r>
                        <a:rPr lang="cy-GB" sz="1200" b="0" kern="1200" noProof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Dan arweiniad </a:t>
                      </a:r>
                      <a:r>
                        <a:rPr lang="cy-GB" sz="1200" noProof="0" dirty="0" err="1">
                          <a:latin typeface="Arial" panose="020B0604020202020204" pitchFamily="34" charset="0"/>
                          <a:cs typeface="Arial" panose="020B0604020202020204" pitchFamily="34" charset="0"/>
                          <a:hlinkClick r:id="rId5"/>
                        </a:rPr>
                        <a:t>EWC</a:t>
                      </a:r>
                      <a:r>
                        <a:rPr lang="cy-GB" sz="1200" b="0" kern="1200" noProof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a gyda </a:t>
                      </a:r>
                      <a:r>
                        <a:rPr lang="cy-GB" sz="1200" b="0" kern="1200" noProof="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Jim</a:t>
                      </a:r>
                      <a:r>
                        <a:rPr lang="cy-GB" sz="1200" b="0" kern="1200" noProof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cy-GB" sz="1200" b="0" kern="1200" noProof="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Sweeney</a:t>
                      </a:r>
                      <a:r>
                        <a:rPr lang="cy-GB" sz="1200" b="0" kern="1200" noProof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(cyn Brif Weithredwr </a:t>
                      </a:r>
                      <a:r>
                        <a:rPr lang="cy-GB" sz="1200" b="0" kern="1200" noProof="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YouthLink</a:t>
                      </a:r>
                      <a:r>
                        <a:rPr lang="cy-GB" sz="1200" b="0" kern="1200" noProof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cy-GB" sz="1200" b="0" kern="1200" noProof="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Scotland</a:t>
                      </a:r>
                      <a:r>
                        <a:rPr lang="cy-GB" sz="1200" b="0" kern="1200" noProof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) fel ein siaradwr gwadd. </a:t>
                      </a:r>
                      <a:r>
                        <a:rPr lang="cy-GB" sz="1200" b="0" u="sng" kern="1200" noProof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Argymhellir y digwyddiad hwn ar gyfer ymarferwyr ac unrhyw fudd-ddeiliaid sy’n gweithio gyda phobl ifanc.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y-GB" sz="1200" b="1" kern="1200" noProof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Cofrestrwch </a:t>
                      </a:r>
                      <a:r>
                        <a:rPr lang="cy-GB" sz="1200" b="1" u="sng" kern="1200" noProof="0" dirty="0">
                          <a:solidFill>
                            <a:schemeClr val="accent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  <a:hlinkClick r:id="rId6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yma</a:t>
                      </a:r>
                      <a:endParaRPr lang="cy-GB" sz="1200" b="0" i="0" noProof="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7272" marR="77272" marT="38636" marB="38636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auto"/>
                      <a:r>
                        <a:rPr lang="cy-GB" sz="1200" b="0" noProof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​</a:t>
                      </a:r>
                      <a:endParaRPr lang="cy-GB" sz="1200" b="0" i="0" noProof="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7272" marR="77272" marT="38636" marB="38636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ase"/>
                      <a:endParaRPr lang="cy-GB" sz="1200" b="1" i="0" noProof="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7272" marR="77272" marT="38636" marB="38636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ase"/>
                      <a:r>
                        <a:rPr lang="cy-GB" sz="1200" b="0" noProof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​</a:t>
                      </a:r>
                      <a:r>
                        <a:rPr lang="cy-GB" sz="1200" b="1" noProof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10:00-12.00</a:t>
                      </a:r>
                    </a:p>
                    <a:p>
                      <a:pPr algn="l" fontAlgn="base"/>
                      <a:r>
                        <a:rPr lang="cy-GB" sz="1200" b="1" noProof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Cwrs ar-lein am ddim </a:t>
                      </a:r>
                    </a:p>
                    <a:p>
                      <a:pPr algn="l" fontAlgn="base"/>
                      <a:r>
                        <a:rPr lang="cy-GB" sz="1200" b="1" noProof="0" dirty="0">
                          <a:solidFill>
                            <a:schemeClr val="accent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‘Adeiladu Gwytnwch  Gweithwyr Ieuenctid’ </a:t>
                      </a:r>
                    </a:p>
                    <a:p>
                      <a:pPr algn="l" fontAlgn="base"/>
                      <a:r>
                        <a:rPr lang="cy-GB" sz="1200" b="0" noProof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Mae’r cwrs hwn yn cael ei gynnig am ddim yn ystod Wythnos Gwaith Ieuenctid gan Victoria </a:t>
                      </a:r>
                      <a:r>
                        <a:rPr lang="cy-GB" sz="1200" b="0" noProof="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English</a:t>
                      </a:r>
                      <a:r>
                        <a:rPr lang="cy-GB" sz="1200" b="0" noProof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siaradwr, darlithydd ac ymgynghorydd Iechyd Meddwl arobryn</a:t>
                      </a:r>
                      <a:r>
                        <a:rPr lang="cy-GB" sz="1200" b="0" kern="1200" noProof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y-GB" sz="1200" b="1" kern="1200" noProof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Cofrestrwch </a:t>
                      </a:r>
                      <a:r>
                        <a:rPr lang="cy-GB" sz="1200" b="1" u="sng" kern="1200" noProof="0" dirty="0">
                          <a:solidFill>
                            <a:schemeClr val="accent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  <a:hlinkClick r:id="rId7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yma</a:t>
                      </a:r>
                      <a:endParaRPr lang="cy-GB" sz="1200" b="1" kern="1200" noProof="0" dirty="0">
                        <a:solidFill>
                          <a:schemeClr val="accent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l" fontAlgn="auto"/>
                      <a:endParaRPr lang="cy-GB" sz="1200" b="0" i="0" noProof="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7272" marR="77272" marT="38636" marB="38636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ase"/>
                      <a:endParaRPr lang="cy-GB" sz="1200" b="1" i="0" noProof="0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7272" marR="77272" marT="38636" marB="38636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auto"/>
                      <a:r>
                        <a:rPr lang="cy-GB" sz="1200" b="0" noProof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​</a:t>
                      </a:r>
                      <a:endParaRPr lang="cy-GB" sz="1200" b="0" i="0" noProof="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7272" marR="77272" marT="38636" marB="38636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37878955"/>
                  </a:ext>
                </a:extLst>
              </a:tr>
            </a:tbl>
          </a:graphicData>
        </a:graphic>
      </p:graphicFrame>
      <p:sp>
        <p:nvSpPr>
          <p:cNvPr id="5" name="Speech Bubble: Rectangle with Corners Rounded 4">
            <a:extLst>
              <a:ext uri="{FF2B5EF4-FFF2-40B4-BE49-F238E27FC236}">
                <a16:creationId xmlns:a16="http://schemas.microsoft.com/office/drawing/2014/main" id="{B84F879C-7B7F-2B97-9549-E3D302FC8B36}"/>
              </a:ext>
            </a:extLst>
          </p:cNvPr>
          <p:cNvSpPr/>
          <p:nvPr/>
        </p:nvSpPr>
        <p:spPr>
          <a:xfrm>
            <a:off x="8161505" y="4122859"/>
            <a:ext cx="3764605" cy="1893476"/>
          </a:xfrm>
          <a:prstGeom prst="wedgeRoundRectCallou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y-GB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Cadwch lygad am…</a:t>
            </a:r>
            <a:endParaRPr lang="cy-GB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cy-GB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negeseuon ar Twitter gan Weinidog y Gymraeg ac Addysg, yn ogystal â Chadeirydd Bwrdd Gweithredu Gwaith Ieuenctid yng Nghymru. Dilynwch @YWWales</a:t>
            </a:r>
          </a:p>
        </p:txBody>
      </p:sp>
      <p:sp>
        <p:nvSpPr>
          <p:cNvPr id="8" name="Speech Bubble: Rectangle with Corners Rounded 7">
            <a:extLst>
              <a:ext uri="{FF2B5EF4-FFF2-40B4-BE49-F238E27FC236}">
                <a16:creationId xmlns:a16="http://schemas.microsoft.com/office/drawing/2014/main" id="{6210B2B5-F472-547F-EAE2-536D66346F39}"/>
              </a:ext>
            </a:extLst>
          </p:cNvPr>
          <p:cNvSpPr/>
          <p:nvPr/>
        </p:nvSpPr>
        <p:spPr>
          <a:xfrm>
            <a:off x="2148192" y="4122859"/>
            <a:ext cx="3764605" cy="1893476"/>
          </a:xfrm>
          <a:prstGeom prst="wedgeRoundRectCallou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y-GB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Cofrestrwch!</a:t>
            </a:r>
          </a:p>
          <a:p>
            <a:pPr algn="ctr"/>
            <a:r>
              <a:rPr lang="cy-GB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…ar gyfer dau ddigwyddiad arbennig ar-lein Wythnos Gwaith Ieuenctid</a:t>
            </a:r>
          </a:p>
          <a:p>
            <a:endParaRPr lang="cy-GB" sz="1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Arrow: Right 5">
            <a:extLst>
              <a:ext uri="{FF2B5EF4-FFF2-40B4-BE49-F238E27FC236}">
                <a16:creationId xmlns:a16="http://schemas.microsoft.com/office/drawing/2014/main" id="{1238084E-4327-160A-0CCE-D66F02C70ED3}"/>
              </a:ext>
            </a:extLst>
          </p:cNvPr>
          <p:cNvSpPr/>
          <p:nvPr/>
        </p:nvSpPr>
        <p:spPr>
          <a:xfrm>
            <a:off x="5135021" y="5170822"/>
            <a:ext cx="777776" cy="484632"/>
          </a:xfrm>
          <a:prstGeom prst="rightArrow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Arrow: Left 6">
            <a:extLst>
              <a:ext uri="{FF2B5EF4-FFF2-40B4-BE49-F238E27FC236}">
                <a16:creationId xmlns:a16="http://schemas.microsoft.com/office/drawing/2014/main" id="{71E420A9-1952-0037-0068-D8F6495C0A95}"/>
              </a:ext>
            </a:extLst>
          </p:cNvPr>
          <p:cNvSpPr/>
          <p:nvPr/>
        </p:nvSpPr>
        <p:spPr>
          <a:xfrm>
            <a:off x="2148192" y="5241780"/>
            <a:ext cx="777776" cy="484632"/>
          </a:xfrm>
          <a:prstGeom prst="leftArrow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4311549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34DAA7-2ABF-4552-9998-9C0C62C85B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y-GB" sz="4000" dirty="0">
                <a:latin typeface="Arial" panose="020B0604020202020204" pitchFamily="34" charset="0"/>
                <a:cs typeface="Arial" panose="020B0604020202020204" pitchFamily="34" charset="0"/>
              </a:rPr>
              <a:t>Asedau Gweledol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A713AC7-843D-48D0-866B-E7FFE674CDB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00256" y="648862"/>
            <a:ext cx="6275035" cy="5560275"/>
          </a:xfrm>
        </p:spPr>
        <p:txBody>
          <a:bodyPr/>
          <a:lstStyle/>
          <a:p>
            <a:pPr marL="0" indent="0">
              <a:buNone/>
            </a:pPr>
            <a:r>
              <a:rPr lang="cy-GB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Gellir defnyddio’r asedau gweledol (ar gael ar wahân) unrhyw bryd i hyrwyddo #WGI22 a thema #LlesGI.</a:t>
            </a:r>
            <a:endParaRPr lang="en-GB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0" indent="0">
              <a:buNone/>
            </a:pPr>
            <a:endParaRPr lang="cy-GB" sz="1600" dirty="0">
              <a:effectLst/>
              <a:latin typeface="Arial"/>
              <a:ea typeface="Calibri" panose="020F0502020204030204" pitchFamily="34" charset="0"/>
              <a:cs typeface="Times New Roman"/>
            </a:endParaRPr>
          </a:p>
          <a:p>
            <a:pPr marL="0" indent="0">
              <a:buNone/>
            </a:pPr>
            <a:r>
              <a:rPr lang="cy-GB" sz="1600" dirty="0">
                <a:effectLst/>
                <a:latin typeface="Arial"/>
                <a:ea typeface="Calibri" panose="020F0502020204030204" pitchFamily="34" charset="0"/>
                <a:cs typeface="Times New Roman"/>
              </a:rPr>
              <a:t>Cynnwys/negeseuon yr asedau yw</a:t>
            </a:r>
            <a:r>
              <a:rPr lang="cy-GB" sz="1600" dirty="0">
                <a:latin typeface="Arial"/>
                <a:ea typeface="Calibri" panose="020F0502020204030204" pitchFamily="34" charset="0"/>
                <a:cs typeface="Times New Roman"/>
              </a:rPr>
              <a:t>:</a:t>
            </a:r>
            <a:endParaRPr lang="cy-GB" sz="1600" dirty="0"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>
              <a:buFont typeface="Symbol" panose="05050102010706020507" pitchFamily="18" charset="2"/>
              <a:buChar char=""/>
            </a:pPr>
            <a:r>
              <a:rPr lang="cy-GB" sz="16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Pum Ffordd at Les #</a:t>
            </a:r>
            <a:r>
              <a:rPr lang="cy-GB" sz="1600" dirty="0">
                <a:effectLst/>
                <a:latin typeface="Arial"/>
                <a:ea typeface="Calibri" panose="020F0502020204030204" pitchFamily="34" charset="0"/>
                <a:cs typeface="Times New Roman"/>
              </a:rPr>
              <a:t> </a:t>
            </a:r>
            <a:r>
              <a:rPr lang="cy-GB" sz="1600" dirty="0" err="1">
                <a:effectLst/>
                <a:latin typeface="Arial"/>
                <a:ea typeface="Calibri" panose="020F0502020204030204" pitchFamily="34" charset="0"/>
                <a:cs typeface="Times New Roman"/>
              </a:rPr>
              <a:t>WGI22</a:t>
            </a:r>
            <a:r>
              <a:rPr lang="cy-GB" sz="16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#</a:t>
            </a:r>
            <a:r>
              <a:rPr lang="cy-GB" sz="1600" dirty="0">
                <a:latin typeface="Arial"/>
                <a:ea typeface="Calibri" panose="020F0502020204030204" pitchFamily="34" charset="0"/>
                <a:cs typeface="Times New Roman"/>
              </a:rPr>
              <a:t> </a:t>
            </a:r>
            <a:r>
              <a:rPr lang="cy-GB" sz="1600" dirty="0" err="1">
                <a:latin typeface="Arial"/>
                <a:ea typeface="Calibri" panose="020F0502020204030204" pitchFamily="34" charset="0"/>
                <a:cs typeface="Times New Roman"/>
              </a:rPr>
              <a:t>LlesGI</a:t>
            </a:r>
            <a:endParaRPr lang="cy-GB" sz="1600" dirty="0"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buFont typeface="Symbol" panose="05050102010706020507" pitchFamily="18" charset="2"/>
              <a:buChar char=""/>
            </a:pPr>
            <a:r>
              <a:rPr lang="cy-GB" sz="1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Ysbrydolwch eraill, rhannwch eich straeon #</a:t>
            </a:r>
            <a:r>
              <a:rPr lang="cy-GB" sz="1600" dirty="0">
                <a:effectLst/>
                <a:latin typeface="Arial"/>
                <a:ea typeface="Calibri" panose="020F0502020204030204" pitchFamily="34" charset="0"/>
                <a:cs typeface="Times New Roman"/>
              </a:rPr>
              <a:t> </a:t>
            </a:r>
            <a:r>
              <a:rPr lang="cy-GB" sz="1600" dirty="0" err="1">
                <a:effectLst/>
                <a:latin typeface="Arial"/>
                <a:ea typeface="Calibri" panose="020F0502020204030204" pitchFamily="34" charset="0"/>
                <a:cs typeface="Times New Roman"/>
              </a:rPr>
              <a:t>WGI22</a:t>
            </a:r>
            <a:r>
              <a:rPr lang="cy-GB" sz="1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#</a:t>
            </a:r>
            <a:r>
              <a:rPr lang="cy-GB" sz="1600" dirty="0">
                <a:latin typeface="Arial"/>
                <a:ea typeface="Calibri" panose="020F0502020204030204" pitchFamily="34" charset="0"/>
                <a:cs typeface="Times New Roman"/>
              </a:rPr>
              <a:t> </a:t>
            </a:r>
            <a:r>
              <a:rPr lang="cy-GB" sz="1600" dirty="0" err="1">
                <a:latin typeface="Arial"/>
                <a:ea typeface="Calibri" panose="020F0502020204030204" pitchFamily="34" charset="0"/>
                <a:cs typeface="Times New Roman"/>
              </a:rPr>
              <a:t>LlesGI</a:t>
            </a:r>
            <a:endParaRPr lang="cy-GB" sz="1600" dirty="0"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buFont typeface="Symbol" panose="05050102010706020507" pitchFamily="18" charset="2"/>
              <a:buChar char=""/>
            </a:pPr>
            <a:r>
              <a:rPr lang="cy-GB" sz="1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Mae’n bryd dweud DIOLCH yn fawr #</a:t>
            </a:r>
            <a:r>
              <a:rPr lang="cy-GB" sz="1600" dirty="0">
                <a:effectLst/>
                <a:latin typeface="Arial"/>
                <a:ea typeface="Calibri" panose="020F0502020204030204" pitchFamily="34" charset="0"/>
                <a:cs typeface="Times New Roman"/>
              </a:rPr>
              <a:t> </a:t>
            </a:r>
            <a:r>
              <a:rPr lang="cy-GB" sz="1600" dirty="0" err="1">
                <a:effectLst/>
                <a:latin typeface="Arial"/>
                <a:ea typeface="Calibri" panose="020F0502020204030204" pitchFamily="34" charset="0"/>
                <a:cs typeface="Times New Roman"/>
              </a:rPr>
              <a:t>WGI22</a:t>
            </a:r>
            <a:r>
              <a:rPr lang="cy-GB" sz="1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#</a:t>
            </a:r>
            <a:r>
              <a:rPr lang="cy-GB" sz="1600" dirty="0">
                <a:latin typeface="Arial"/>
                <a:ea typeface="Calibri" panose="020F0502020204030204" pitchFamily="34" charset="0"/>
                <a:cs typeface="Times New Roman"/>
              </a:rPr>
              <a:t> </a:t>
            </a:r>
            <a:r>
              <a:rPr lang="cy-GB" sz="1600" dirty="0" err="1">
                <a:latin typeface="Arial"/>
                <a:ea typeface="Calibri" panose="020F0502020204030204" pitchFamily="34" charset="0"/>
                <a:cs typeface="Times New Roman"/>
              </a:rPr>
              <a:t>LlesGI</a:t>
            </a:r>
            <a:endParaRPr lang="cy-GB" sz="1600" dirty="0"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buFont typeface="Symbol" panose="05050102010706020507" pitchFamily="18" charset="2"/>
              <a:buChar char=""/>
            </a:pPr>
            <a:r>
              <a:rPr lang="cy-GB" sz="1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Dathlwch</a:t>
            </a:r>
            <a:r>
              <a:rPr lang="cy-GB" sz="16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y-GB" sz="1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#</a:t>
            </a:r>
            <a:r>
              <a:rPr lang="cy-GB" sz="1600" dirty="0">
                <a:effectLst/>
                <a:latin typeface="Arial"/>
                <a:ea typeface="Calibri" panose="020F0502020204030204" pitchFamily="34" charset="0"/>
                <a:cs typeface="Times New Roman"/>
              </a:rPr>
              <a:t> </a:t>
            </a:r>
            <a:r>
              <a:rPr lang="cy-GB" sz="1600" dirty="0" err="1">
                <a:effectLst/>
                <a:latin typeface="Arial"/>
                <a:ea typeface="Calibri" panose="020F0502020204030204" pitchFamily="34" charset="0"/>
                <a:cs typeface="Times New Roman"/>
              </a:rPr>
              <a:t>WGI22</a:t>
            </a:r>
            <a:r>
              <a:rPr lang="cy-GB" sz="1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#</a:t>
            </a:r>
            <a:r>
              <a:rPr lang="cy-GB" sz="1600" dirty="0">
                <a:latin typeface="Arial"/>
                <a:ea typeface="Calibri" panose="020F0502020204030204" pitchFamily="34" charset="0"/>
                <a:cs typeface="Times New Roman"/>
              </a:rPr>
              <a:t> </a:t>
            </a:r>
            <a:r>
              <a:rPr lang="cy-GB" sz="1600" dirty="0" err="1">
                <a:latin typeface="Arial"/>
                <a:ea typeface="Calibri" panose="020F0502020204030204" pitchFamily="34" charset="0"/>
                <a:cs typeface="Times New Roman"/>
              </a:rPr>
              <a:t>LlesGI</a:t>
            </a:r>
            <a:endParaRPr lang="cy-GB" sz="1600" dirty="0"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2973E81-AB7C-438D-8A28-CD3A9A4D3EE0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cy-GB" sz="2800" dirty="0">
                <a:latin typeface="Arial" panose="020B0604020202020204" pitchFamily="34" charset="0"/>
                <a:cs typeface="Arial" panose="020B0604020202020204" pitchFamily="34" charset="0"/>
              </a:rPr>
              <a:t>ar gyfer cyfryngau cymdeithasol</a:t>
            </a:r>
          </a:p>
        </p:txBody>
      </p:sp>
    </p:spTree>
    <p:extLst>
      <p:ext uri="{BB962C8B-B14F-4D97-AF65-F5344CB8AC3E}">
        <p14:creationId xmlns:p14="http://schemas.microsoft.com/office/powerpoint/2010/main" val="62822025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96DF9ED9-B72B-5918-1C7D-DBE68EBC128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764" y="0"/>
            <a:ext cx="1097247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588228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34DAA7-2ABF-4552-9998-9C0C62C85B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y-GB" sz="4400" dirty="0">
                <a:latin typeface="Arial" panose="020B0604020202020204" pitchFamily="34" charset="0"/>
                <a:cs typeface="Arial" panose="020B0604020202020204" pitchFamily="34" charset="0"/>
              </a:rPr>
              <a:t>Cefnogaeth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A713AC7-843D-48D0-866B-E7FFE674CDB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cy-GB" dirty="0">
                <a:latin typeface="Arial" panose="020B0604020202020204" pitchFamily="34" charset="0"/>
                <a:cs typeface="Arial" panose="020B0604020202020204" pitchFamily="34" charset="0"/>
              </a:rPr>
              <a:t>Nod yr esiamplau isod yw i chi eu defnyddio a/neu eu haddasu fel y mynnwch. Dyma ein hawgrymiadau:</a:t>
            </a:r>
          </a:p>
          <a:p>
            <a:r>
              <a:rPr lang="cy-GB" dirty="0">
                <a:latin typeface="Arial" panose="020B0604020202020204" pitchFamily="34" charset="0"/>
                <a:cs typeface="Arial" panose="020B0604020202020204" pitchFamily="34" charset="0"/>
              </a:rPr>
              <a:t>Defnyddiwch un o’r asedau ar eich </a:t>
            </a:r>
            <a:r>
              <a:rPr lang="cy-GB" dirty="0" err="1">
                <a:latin typeface="Arial" panose="020B0604020202020204" pitchFamily="34" charset="0"/>
                <a:cs typeface="Arial" panose="020B0604020202020204" pitchFamily="34" charset="0"/>
              </a:rPr>
              <a:t>postiadau</a:t>
            </a:r>
            <a:r>
              <a:rPr lang="cy-GB" dirty="0">
                <a:latin typeface="Arial" panose="020B0604020202020204" pitchFamily="34" charset="0"/>
                <a:cs typeface="Arial" panose="020B0604020202020204" pitchFamily="34" charset="0"/>
              </a:rPr>
              <a:t> os nad oes gennych chi eich delweddau/lluniau/fideos eich hun</a:t>
            </a:r>
          </a:p>
          <a:p>
            <a:r>
              <a:rPr lang="cy-GB" dirty="0">
                <a:latin typeface="Arial"/>
                <a:cs typeface="Arial"/>
              </a:rPr>
              <a:t>Cadwch y </a:t>
            </a:r>
            <a:r>
              <a:rPr lang="cy-GB" dirty="0" err="1">
                <a:latin typeface="Arial"/>
                <a:cs typeface="Arial"/>
              </a:rPr>
              <a:t>postiadau’n</a:t>
            </a:r>
            <a:r>
              <a:rPr lang="cy-GB" dirty="0">
                <a:latin typeface="Arial"/>
                <a:cs typeface="Arial"/>
              </a:rPr>
              <a:t> gryno gan ganolbwyntio ar gael eich prif gynulleidfa i ymateb a rhyngweithio â chi</a:t>
            </a:r>
          </a:p>
          <a:p>
            <a:r>
              <a:rPr lang="cy-GB" dirty="0">
                <a:latin typeface="Arial"/>
                <a:cs typeface="Arial"/>
              </a:rPr>
              <a:t>Tagiwch </a:t>
            </a:r>
            <a:r>
              <a:rPr lang="cy-GB" b="1" dirty="0">
                <a:latin typeface="Arial"/>
                <a:cs typeface="Arial"/>
              </a:rPr>
              <a:t>@YWWales </a:t>
            </a:r>
            <a:r>
              <a:rPr lang="cy-GB" sz="1800" b="1" dirty="0">
                <a:latin typeface="Arial"/>
                <a:ea typeface="Calibri" panose="020F0502020204030204" pitchFamily="34" charset="0"/>
                <a:cs typeface="Times New Roman"/>
              </a:rPr>
              <a:t>@Addysg_Cymraeg</a:t>
            </a:r>
            <a:r>
              <a:rPr lang="cy-GB" dirty="0">
                <a:latin typeface="Arial"/>
                <a:cs typeface="Arial"/>
              </a:rPr>
              <a:t> a </a:t>
            </a:r>
            <a:r>
              <a:rPr lang="cy-GB" b="1" dirty="0">
                <a:latin typeface="Arial"/>
                <a:cs typeface="Arial"/>
              </a:rPr>
              <a:t>@CWVYS </a:t>
            </a:r>
            <a:r>
              <a:rPr lang="cy-GB" dirty="0">
                <a:latin typeface="Arial"/>
                <a:cs typeface="Arial"/>
              </a:rPr>
              <a:t>ble bynnag gallwch chi er mwyn i ni allu helpu i rannu eich negeseuon a thynnu sylw at #WGI22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2973E81-AB7C-438D-8A28-CD3A9A4D3EE0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cy-GB" sz="2800" dirty="0">
                <a:latin typeface="Arial" panose="020B0604020202020204" pitchFamily="34" charset="0"/>
                <a:cs typeface="Arial" panose="020B0604020202020204" pitchFamily="34" charset="0"/>
              </a:rPr>
              <a:t>gyda chyfryngau cymdeithasol</a:t>
            </a:r>
          </a:p>
        </p:txBody>
      </p:sp>
    </p:spTree>
    <p:extLst>
      <p:ext uri="{BB962C8B-B14F-4D97-AF65-F5344CB8AC3E}">
        <p14:creationId xmlns:p14="http://schemas.microsoft.com/office/powerpoint/2010/main" val="113216951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E85899-9EF1-4F57-808E-75642C9A99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y-GB" sz="3200" dirty="0"/>
              <a:t> </a:t>
            </a:r>
            <a:br>
              <a:rPr lang="cy-GB" sz="3200" dirty="0"/>
            </a:br>
            <a:r>
              <a:rPr lang="cy-GB" sz="3200" dirty="0"/>
              <a:t>ar gyfer cyfryngau cymdeithasol</a:t>
            </a:r>
            <a:endParaRPr lang="cy-GB" sz="2800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0ACDDFD-CB46-4B3B-88CC-8237B9D36F2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137556" y="1678115"/>
            <a:ext cx="6642639" cy="685800"/>
          </a:xfrm>
        </p:spPr>
        <p:txBody>
          <a:bodyPr/>
          <a:lstStyle/>
          <a:p>
            <a:r>
              <a:rPr lang="cy-GB" dirty="0">
                <a:latin typeface="Arial" panose="020B0604020202020204" pitchFamily="34" charset="0"/>
                <a:cs typeface="Arial" panose="020B0604020202020204" pitchFamily="34" charset="0"/>
              </a:rPr>
              <a:t>ESIAMPL O DESTUN AR GYFER </a:t>
            </a:r>
            <a:r>
              <a:rPr lang="cy-GB" dirty="0" err="1">
                <a:latin typeface="Arial" panose="020B0604020202020204" pitchFamily="34" charset="0"/>
                <a:cs typeface="Arial" panose="020B0604020202020204" pitchFamily="34" charset="0"/>
              </a:rPr>
              <a:t>facebook</a:t>
            </a:r>
            <a:r>
              <a:rPr lang="cy-GB" dirty="0">
                <a:latin typeface="Arial" panose="020B0604020202020204" pitchFamily="34" charset="0"/>
                <a:cs typeface="Arial" panose="020B0604020202020204" pitchFamily="34" charset="0"/>
              </a:rPr>
              <a:t> NEU TWITTER</a:t>
            </a:r>
          </a:p>
          <a:p>
            <a:endParaRPr lang="cy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1EB1B68-075F-4AAB-A80E-5CFE86A448F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137557" y="2294506"/>
            <a:ext cx="6264350" cy="3638208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0" indent="0">
              <a:buNone/>
            </a:pPr>
            <a:r>
              <a:rPr lang="cy-GB" sz="1400" dirty="0">
                <a:solidFill>
                  <a:schemeClr val="accent1"/>
                </a:solidFill>
                <a:effectLst/>
                <a:latin typeface="Arial"/>
                <a:ea typeface="Calibri" panose="020F0502020204030204" pitchFamily="34" charset="0"/>
                <a:cs typeface="Times New Roman"/>
              </a:rPr>
              <a:t>[</a:t>
            </a:r>
            <a:r>
              <a:rPr lang="cy-GB" sz="1400" dirty="0">
                <a:solidFill>
                  <a:schemeClr val="accent1"/>
                </a:solidFill>
                <a:latin typeface="Arial"/>
                <a:ea typeface="Calibri" panose="020F0502020204030204" pitchFamily="34" charset="0"/>
                <a:cs typeface="Times New Roman"/>
              </a:rPr>
              <a:t>I’w defnyddio gyda’ch lluniau/fideos eich hun – neu un o’r delweddau a ddarparwyd</a:t>
            </a:r>
            <a:r>
              <a:rPr lang="cy-GB" sz="1400" dirty="0">
                <a:solidFill>
                  <a:schemeClr val="accent1"/>
                </a:solidFill>
                <a:effectLst/>
                <a:latin typeface="Arial"/>
                <a:ea typeface="Calibri" panose="020F0502020204030204" pitchFamily="34" charset="0"/>
                <a:cs typeface="Times New Roman"/>
              </a:rPr>
              <a:t>]</a:t>
            </a:r>
            <a:r>
              <a:rPr lang="cy-GB" sz="1400" dirty="0">
                <a:solidFill>
                  <a:schemeClr val="accent1"/>
                </a:solidFill>
                <a:latin typeface="Arial"/>
                <a:ea typeface="Calibri" panose="020F0502020204030204" pitchFamily="34" charset="0"/>
                <a:cs typeface="Times New Roman"/>
              </a:rPr>
              <a:t> </a:t>
            </a:r>
            <a:endParaRPr lang="cy-GB" sz="1400" dirty="0">
              <a:solidFill>
                <a:schemeClr val="accent1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fontAlgn="base">
              <a:buNone/>
            </a:pPr>
            <a:r>
              <a:rPr lang="cy-GB" sz="1400" spc="-1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Heddiw yw cychwyn Wythnos Gwaith Ieuenctid yng Nghymru – ac mae’n gyfle i ddathlu ein gweithwyr ieuenctid anhygoel a’u cyfraniadau at fywydau pobl ifanc ledled Cymru</a:t>
            </a:r>
            <a:r>
              <a:rPr lang="cy-GB" sz="1400" spc="-15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</a:p>
          <a:p>
            <a:pPr marL="0" indent="0" fontAlgn="base">
              <a:buNone/>
            </a:pPr>
            <a:r>
              <a:rPr lang="cy-GB" sz="1400" spc="-15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Mae sawl ffordd o gymryd rhan!</a:t>
            </a:r>
          </a:p>
          <a:p>
            <a:pPr marL="0" indent="0" fontAlgn="base">
              <a:buNone/>
            </a:pPr>
            <a:r>
              <a:rPr lang="cy-GB" sz="1400" spc="-15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Darganfyddwch fwy gyda @YWWales </a:t>
            </a:r>
            <a:r>
              <a:rPr lang="cy-GB" sz="1400" dirty="0">
                <a:effectLst/>
                <a:latin typeface="Arial"/>
                <a:ea typeface="Calibri" panose="020F0502020204030204" pitchFamily="34" charset="0"/>
                <a:cs typeface="Times New Roman"/>
              </a:rPr>
              <a:t>#WGI22 #LlesGI</a:t>
            </a:r>
            <a:endParaRPr lang="cy-GB" sz="1400" spc="-15" dirty="0">
              <a:solidFill>
                <a:srgbClr val="000000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indent="0" fontAlgn="base">
              <a:buNone/>
            </a:pPr>
            <a:r>
              <a:rPr lang="cy-GB" sz="1400" dirty="0">
                <a:effectLst/>
                <a:latin typeface="Arial"/>
                <a:ea typeface="Calibri" panose="020F0502020204030204" pitchFamily="34" charset="0"/>
                <a:cs typeface="Times New Roman"/>
              </a:rPr>
              <a:t>Tagiwch: </a:t>
            </a:r>
            <a:r>
              <a:rPr lang="cy-GB" sz="1400" b="1" dirty="0">
                <a:effectLst/>
                <a:latin typeface="Arial"/>
                <a:ea typeface="Calibri" panose="020F0502020204030204" pitchFamily="34" charset="0"/>
                <a:cs typeface="Times New Roman"/>
              </a:rPr>
              <a:t>@YWWales @CWVYS </a:t>
            </a:r>
            <a:r>
              <a:rPr lang="cy-GB" sz="1400" b="1" dirty="0">
                <a:latin typeface="Arial"/>
                <a:ea typeface="Calibri" panose="020F0502020204030204" pitchFamily="34" charset="0"/>
                <a:cs typeface="Times New Roman"/>
              </a:rPr>
              <a:t>@Addysg_Cymraeg</a:t>
            </a:r>
            <a:endParaRPr lang="cy-GB" sz="1400" spc="-15" dirty="0">
              <a:solidFill>
                <a:schemeClr val="accent1"/>
              </a:solidFill>
              <a:effectLst/>
              <a:latin typeface="Arial"/>
              <a:ea typeface="Calibri" panose="020F0502020204030204" pitchFamily="34" charset="0"/>
              <a:cs typeface="Times New Roman"/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7D2ED882-45A5-A84C-69C2-547BFDE6FA31}"/>
              </a:ext>
            </a:extLst>
          </p:cNvPr>
          <p:cNvSpPr txBox="1">
            <a:spLocks/>
          </p:cNvSpPr>
          <p:nvPr/>
        </p:nvSpPr>
        <p:spPr>
          <a:xfrm>
            <a:off x="888632" y="2587651"/>
            <a:ext cx="3501197" cy="1223298"/>
          </a:xfrm>
          <a:prstGeom prst="rect">
            <a:avLst/>
          </a:prstGeom>
        </p:spPr>
        <p:txBody>
          <a:bodyPr vert="horz" lIns="91440" tIns="91440" rIns="91440" bIns="91440" rtlCol="0" anchor="ctr">
            <a:normAutofit/>
          </a:bodyPr>
          <a:lstStyle>
            <a:lvl1pPr algn="ctr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000" b="0" i="0" kern="1200" cap="none" spc="-150">
                <a:solidFill>
                  <a:srgbClr val="FFFEFF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cy-GB" sz="4400" dirty="0">
                <a:latin typeface="Arial" panose="020B0604020202020204" pitchFamily="34" charset="0"/>
                <a:cs typeface="Arial" panose="020B0604020202020204" pitchFamily="34" charset="0"/>
              </a:rPr>
              <a:t>Testun</a:t>
            </a:r>
          </a:p>
        </p:txBody>
      </p:sp>
    </p:spTree>
    <p:extLst>
      <p:ext uri="{BB962C8B-B14F-4D97-AF65-F5344CB8AC3E}">
        <p14:creationId xmlns:p14="http://schemas.microsoft.com/office/powerpoint/2010/main" val="4291611514"/>
      </p:ext>
    </p:extLst>
  </p:cSld>
  <p:clrMapOvr>
    <a:masterClrMapping/>
  </p:clrMapOvr>
</p:sld>
</file>

<file path=ppt/theme/theme1.xml><?xml version="1.0" encoding="utf-8"?>
<a:theme xmlns:a="http://schemas.openxmlformats.org/drawingml/2006/main" name="Atlas">
  <a:themeElements>
    <a:clrScheme name="Custom 1">
      <a:dk1>
        <a:sysClr val="windowText" lastClr="000000"/>
      </a:dk1>
      <a:lt1>
        <a:sysClr val="window" lastClr="FFFFFF"/>
      </a:lt1>
      <a:dk2>
        <a:srgbClr val="454545"/>
      </a:dk2>
      <a:lt2>
        <a:srgbClr val="E0E0E0"/>
      </a:lt2>
      <a:accent1>
        <a:srgbClr val="E43140"/>
      </a:accent1>
      <a:accent2>
        <a:srgbClr val="3A54A0"/>
      </a:accent2>
      <a:accent3>
        <a:srgbClr val="E5DE43"/>
      </a:accent3>
      <a:accent4>
        <a:srgbClr val="50C49F"/>
      </a:accent4>
      <a:accent5>
        <a:srgbClr val="3B95C4"/>
      </a:accent5>
      <a:accent6>
        <a:srgbClr val="B560D4"/>
      </a:accent6>
      <a:hlink>
        <a:srgbClr val="FC5A1A"/>
      </a:hlink>
      <a:folHlink>
        <a:srgbClr val="B49E74"/>
      </a:folHlink>
    </a:clrScheme>
    <a:fontScheme name="Atlas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Rockwell" panose="020606030202050204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tlas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alpha val="60000"/>
                <a:satMod val="109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4000"/>
                <a:satMod val="130000"/>
                <a:lumMod val="92000"/>
              </a:schemeClr>
            </a:gs>
            <a:gs pos="100000">
              <a:schemeClr val="phClr">
                <a:shade val="76000"/>
                <a:satMod val="130000"/>
                <a:lumMod val="88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90000"/>
            </a:schemeClr>
          </a:solidFill>
          <a:prstDash val="solid"/>
        </a:ln>
        <a:ln w="15875" cap="flat" cmpd="sng" algn="ctr">
          <a:solidFill>
            <a:schemeClr val="phClr">
              <a:shade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5400" dir="5400000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>
            <a:bevelT w="0" h="0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10000">
              <a:schemeClr val="phClr">
                <a:tint val="94000"/>
                <a:lumMod val="116000"/>
              </a:schemeClr>
            </a:gs>
            <a:gs pos="100000">
              <a:schemeClr val="phClr">
                <a:tint val="98000"/>
                <a:shade val="86000"/>
                <a:satMod val="90000"/>
                <a:lumMod val="88000"/>
              </a:schemeClr>
            </a:gs>
          </a:gsLst>
          <a:path path="circle">
            <a:fillToRect l="50000" t="15000" r="50000" b="169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tlas" id="{5156B0E4-0EB1-49FE-A26B-15F6F698AEC6}" vid="{508F7963-D0B5-43F7-BB2C-FCE3009C08EC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E97821ACCC1D74CAA15870C59E32952" ma:contentTypeVersion="10" ma:contentTypeDescription="Create a new document." ma:contentTypeScope="" ma:versionID="35c3099cb8ee5c7ef13a25521a935358">
  <xsd:schema xmlns:xsd="http://www.w3.org/2001/XMLSchema" xmlns:xs="http://www.w3.org/2001/XMLSchema" xmlns:p="http://schemas.microsoft.com/office/2006/metadata/properties" xmlns:ns2="6335d6b5-eaf5-4e7f-9582-ebc04e4fbcb6" targetNamespace="http://schemas.microsoft.com/office/2006/metadata/properties" ma:root="true" ma:fieldsID="cae6a4c0a9d16cd9d7c451696541e189" ns2:_="">
    <xsd:import namespace="6335d6b5-eaf5-4e7f-9582-ebc04e4fbcb6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335d6b5-eaf5-4e7f-9582-ebc04e4fbcb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7" nillable="true" ma:displayName="Length (seconds)" ma:internalName="MediaLengthInSeconds" ma:readOnly="tru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0126E8D0-870A-4A8C-BD24-E233DE0BF834}">
  <ds:schemaRefs>
    <ds:schemaRef ds:uri="http://purl.org/dc/elements/1.1/"/>
    <ds:schemaRef ds:uri="http://schemas.microsoft.com/office/2006/metadata/properties"/>
    <ds:schemaRef ds:uri="http://purl.org/dc/dcmitype/"/>
    <ds:schemaRef ds:uri="http://schemas.microsoft.com/office/2006/documentManagement/types"/>
    <ds:schemaRef ds:uri="http://schemas.openxmlformats.org/package/2006/metadata/core-properties"/>
    <ds:schemaRef ds:uri="http://www.w3.org/XML/1998/namespace"/>
    <ds:schemaRef ds:uri="http://schemas.microsoft.com/office/infopath/2007/PartnerControls"/>
    <ds:schemaRef ds:uri="6335d6b5-eaf5-4e7f-9582-ebc04e4fbcb6"/>
    <ds:schemaRef ds:uri="http://purl.org/dc/terms/"/>
  </ds:schemaRefs>
</ds:datastoreItem>
</file>

<file path=customXml/itemProps2.xml><?xml version="1.0" encoding="utf-8"?>
<ds:datastoreItem xmlns:ds="http://schemas.openxmlformats.org/officeDocument/2006/customXml" ds:itemID="{48ED8F59-6A1C-4154-852D-E51E2E4A754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6335d6b5-eaf5-4e7f-9582-ebc04e4fbcb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90223165-BA8A-45DE-A0C9-120CDB06A88A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2192</TotalTime>
  <Words>1184</Words>
  <Application>Microsoft Office PowerPoint</Application>
  <PresentationFormat>Widescreen</PresentationFormat>
  <Paragraphs>109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9" baseType="lpstr">
      <vt:lpstr>Arial</vt:lpstr>
      <vt:lpstr>Calibri</vt:lpstr>
      <vt:lpstr>Calibri Light</vt:lpstr>
      <vt:lpstr>Rockwell</vt:lpstr>
      <vt:lpstr>Symbol</vt:lpstr>
      <vt:lpstr>Wingdings</vt:lpstr>
      <vt:lpstr>Atlas</vt:lpstr>
      <vt:lpstr>Wythnos Gwaith Ieuenctid 2022   23-30 Mehefin </vt:lpstr>
      <vt:lpstr>  Cyflwyniad  </vt:lpstr>
      <vt:lpstr>Cynnwys</vt:lpstr>
      <vt:lpstr>Thema</vt:lpstr>
      <vt:lpstr>Digwyddiadau a Gweithgareddau Ar-lein</vt:lpstr>
      <vt:lpstr>Asedau Gweledol</vt:lpstr>
      <vt:lpstr>PowerPoint Presentation</vt:lpstr>
      <vt:lpstr>Cefnogaeth</vt:lpstr>
      <vt:lpstr>  ar gyfer cyfryngau cymdeithasol</vt:lpstr>
      <vt:lpstr>  ar gyfer cyfryngau cymdeithasol</vt:lpstr>
      <vt:lpstr>cyflwyniad i astudiaeth achos</vt:lpstr>
      <vt:lpstr>Os hoffech i ni eich helpu i hyrwyddo unrhyw rai o’ch prosiectau/gweithgareddau yn ystod #WGI22…  neu os oes gennych chi unrhyw gwestiynau, e-bostiwch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Ellie Parker</dc:creator>
  <cp:lastModifiedBy>Ellie Parker</cp:lastModifiedBy>
  <cp:revision>343</cp:revision>
  <dcterms:created xsi:type="dcterms:W3CDTF">2021-05-20T11:54:46Z</dcterms:created>
  <dcterms:modified xsi:type="dcterms:W3CDTF">2022-06-07T15:19:00Z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0x0101004E97821ACCC1D74CAA15870C59E32952</vt:lpwstr>
  </property>
</Properties>
</file>