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0" r:id="rId5"/>
    <p:sldId id="263" r:id="rId6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/>
          <a:lstStyle>
            <a:lvl1pPr algn="r">
              <a:defRPr sz="1200"/>
            </a:lvl1pPr>
          </a:lstStyle>
          <a:p>
            <a:pPr>
              <a:defRPr/>
            </a:pPr>
            <a:fld id="{191A00D8-3F24-40B5-94A5-0DABA5657585}" type="datetimeFigureOut">
              <a:rPr lang="en-GB"/>
              <a:pPr>
                <a:defRPr/>
              </a:pPr>
              <a:t>05/07/2021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3" tIns="46562" rIns="93123" bIns="46562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3123" tIns="46562" rIns="93123" bIns="465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245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 anchor="b"/>
          <a:lstStyle>
            <a:lvl1pPr algn="r">
              <a:defRPr sz="1200"/>
            </a:lvl1pPr>
          </a:lstStyle>
          <a:p>
            <a:pPr>
              <a:defRPr/>
            </a:pPr>
            <a:fld id="{3552AC97-41CC-4263-8DCA-4A90F4828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960C45-205F-4E1C-A73B-F6F6A939C94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F16045-3ACC-41EA-94E5-D9443D3168D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E047-0626-44F2-A465-23A8E33D1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04864-EEAD-40B8-B02C-4F4B6D2B6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6883-2FD0-495A-BA80-4B07177DB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E841-2C13-4E08-B0E2-DFF8541C4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CBD3C-4D8C-4CC1-9FDE-B0CE07204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DDAE2-84C6-4B90-A908-3C0F138BE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A6B5-437F-44E9-92F4-381319556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7AFF5-555D-49D1-AA7F-474CC0781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757F-E4FC-4DE5-B20B-84523D1FB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B9EDB-4C04-4D0E-B94A-8E3DC72DB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8B05A-ACBB-428D-948C-C5470C324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AA2C63-0A72-4E48-B065-ECFF2AF5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051050" y="1125538"/>
            <a:ext cx="6913563" cy="5464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000099"/>
                </a:solidFill>
              </a:rPr>
              <a:t>CWVYS EXECUTIVE COMMITTEE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5508625" y="17002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339975" y="1916113"/>
            <a:ext cx="64087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000099"/>
                </a:solidFill>
              </a:rPr>
              <a:t>     CWVYS OFFICERS</a:t>
            </a:r>
            <a:endParaRPr lang="en-US" sz="1100" dirty="0">
              <a:solidFill>
                <a:srgbClr val="000099"/>
              </a:solidFill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995936" y="2636838"/>
            <a:ext cx="3097014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Chair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Eluned Parrott</a:t>
            </a: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948488" y="3357563"/>
            <a:ext cx="18716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Treasurer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Marco Gil-Cervantes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166136" y="4337447"/>
            <a:ext cx="4536380" cy="5676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Pam Gay  Julia Griffiths  Gareth Hicks 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Joanne Phillis   Grant Poiner Stephanie Price     </a:t>
            </a:r>
          </a:p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5436296" y="4175817"/>
            <a:ext cx="3528317" cy="7645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rgbClr val="000099"/>
                </a:solidFill>
              </a:rPr>
              <a:t>Cathie Robins-Talbot  Lee </a:t>
            </a:r>
            <a:r>
              <a:rPr lang="en-US" sz="1400" b="1" dirty="0" err="1">
                <a:solidFill>
                  <a:srgbClr val="000099"/>
                </a:solidFill>
              </a:rPr>
              <a:t>Tiratira</a:t>
            </a:r>
            <a:endParaRPr lang="en-US" sz="1400" b="1" dirty="0">
              <a:solidFill>
                <a:srgbClr val="000099"/>
              </a:solidFill>
            </a:endParaRPr>
          </a:p>
          <a:p>
            <a:r>
              <a:rPr lang="en-US" sz="1400" b="1" dirty="0">
                <a:solidFill>
                  <a:srgbClr val="000099"/>
                </a:solidFill>
              </a:rPr>
              <a:t>Carlie Torlop   Geraint Turner</a:t>
            </a:r>
          </a:p>
          <a:p>
            <a:r>
              <a:rPr lang="en-US" sz="1400" b="1" dirty="0">
                <a:solidFill>
                  <a:srgbClr val="000099"/>
                </a:solidFill>
              </a:rPr>
              <a:t>Susie </a:t>
            </a:r>
            <a:r>
              <a:rPr lang="en-US" sz="1400" b="1" dirty="0" err="1">
                <a:solidFill>
                  <a:srgbClr val="000099"/>
                </a:solidFill>
              </a:rPr>
              <a:t>Ventris</a:t>
            </a:r>
            <a:r>
              <a:rPr lang="en-US" sz="1400" b="1" dirty="0">
                <a:solidFill>
                  <a:srgbClr val="000099"/>
                </a:solidFill>
              </a:rPr>
              <a:t>-Field</a:t>
            </a: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3563948" y="4989965"/>
            <a:ext cx="1872357" cy="6472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Chief Executive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Paul Glaze</a:t>
            </a:r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2059" name="Rectangle 19"/>
          <p:cNvSpPr>
            <a:spLocks noChangeArrowheads="1"/>
          </p:cNvSpPr>
          <p:nvPr/>
        </p:nvSpPr>
        <p:spPr bwMode="auto">
          <a:xfrm>
            <a:off x="179388" y="5013325"/>
            <a:ext cx="26638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Communications Officer 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Helen Jones </a:t>
            </a:r>
          </a:p>
          <a:p>
            <a:pPr algn="ctr"/>
            <a:endParaRPr lang="en-GB" sz="1400" dirty="0">
              <a:solidFill>
                <a:srgbClr val="000099"/>
              </a:solidFill>
            </a:endParaRPr>
          </a:p>
        </p:txBody>
      </p:sp>
      <p:sp>
        <p:nvSpPr>
          <p:cNvPr id="2060" name="Line 40"/>
          <p:cNvSpPr>
            <a:spLocks noChangeShapeType="1"/>
          </p:cNvSpPr>
          <p:nvPr/>
        </p:nvSpPr>
        <p:spPr bwMode="auto">
          <a:xfrm>
            <a:off x="2051051" y="1527446"/>
            <a:ext cx="15338" cy="2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1" name="Line 41"/>
          <p:cNvSpPr>
            <a:spLocks noChangeShapeType="1"/>
          </p:cNvSpPr>
          <p:nvPr/>
        </p:nvSpPr>
        <p:spPr bwMode="auto">
          <a:xfrm flipH="1">
            <a:off x="8891588" y="1700213"/>
            <a:ext cx="1587" cy="24756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3" name="Line 44"/>
          <p:cNvSpPr>
            <a:spLocks noChangeShapeType="1"/>
          </p:cNvSpPr>
          <p:nvPr/>
        </p:nvSpPr>
        <p:spPr bwMode="auto">
          <a:xfrm>
            <a:off x="5940425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4" name="Line 45"/>
          <p:cNvSpPr>
            <a:spLocks noChangeShapeType="1"/>
          </p:cNvSpPr>
          <p:nvPr/>
        </p:nvSpPr>
        <p:spPr bwMode="auto">
          <a:xfrm flipH="1">
            <a:off x="7885113" y="2349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065" name="Picture 47" descr="cwvys min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9985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Text Box 53"/>
          <p:cNvSpPr txBox="1">
            <a:spLocks noChangeArrowheads="1"/>
          </p:cNvSpPr>
          <p:nvPr/>
        </p:nvSpPr>
        <p:spPr bwMode="auto">
          <a:xfrm>
            <a:off x="3203574" y="260350"/>
            <a:ext cx="44647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solidFill>
                  <a:srgbClr val="000099"/>
                </a:solidFill>
              </a:rPr>
              <a:t>CWVYS Structure 2021-2022</a:t>
            </a:r>
          </a:p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rgbClr val="000099"/>
                </a:solidFill>
              </a:rPr>
              <a:t>July 2021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2067" name="Line 59"/>
          <p:cNvSpPr>
            <a:spLocks noChangeShapeType="1"/>
          </p:cNvSpPr>
          <p:nvPr/>
        </p:nvSpPr>
        <p:spPr bwMode="auto">
          <a:xfrm flipH="1">
            <a:off x="2843213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68" name="Rectangle 4"/>
          <p:cNvSpPr>
            <a:spLocks noChangeArrowheads="1"/>
          </p:cNvSpPr>
          <p:nvPr/>
        </p:nvSpPr>
        <p:spPr bwMode="auto">
          <a:xfrm>
            <a:off x="179389" y="981074"/>
            <a:ext cx="1705598" cy="32849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   </a:t>
            </a:r>
          </a:p>
          <a:p>
            <a:pPr algn="ctr"/>
            <a:endParaRPr lang="en-GB" sz="1600" b="1" u="sng" dirty="0">
              <a:solidFill>
                <a:srgbClr val="000099"/>
              </a:solidFill>
            </a:endParaRPr>
          </a:p>
          <a:p>
            <a:pPr algn="ctr"/>
            <a:endParaRPr lang="en-GB" sz="1200" b="1" u="sng" dirty="0">
              <a:solidFill>
                <a:srgbClr val="000099"/>
              </a:solidFill>
            </a:endParaRPr>
          </a:p>
          <a:p>
            <a:pPr algn="ctr"/>
            <a:r>
              <a:rPr lang="en-GB" sz="1200" b="1" u="sng" dirty="0">
                <a:solidFill>
                  <a:srgbClr val="000099"/>
                </a:solidFill>
              </a:rPr>
              <a:t>President:</a:t>
            </a:r>
            <a:r>
              <a:rPr lang="en-GB" sz="12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Anna </a:t>
            </a:r>
            <a:r>
              <a:rPr lang="en-GB" sz="1200" b="1" dirty="0" err="1">
                <a:solidFill>
                  <a:srgbClr val="000099"/>
                </a:solidFill>
              </a:rPr>
              <a:t>McMorrin</a:t>
            </a:r>
            <a:r>
              <a:rPr lang="en-GB" sz="1200" b="1" dirty="0">
                <a:solidFill>
                  <a:srgbClr val="000099"/>
                </a:solidFill>
              </a:rPr>
              <a:t> MP</a:t>
            </a:r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u="sng" dirty="0">
                <a:solidFill>
                  <a:srgbClr val="000099"/>
                </a:solidFill>
              </a:rPr>
              <a:t>Vice Presidents</a:t>
            </a:r>
            <a:r>
              <a:rPr lang="en-GB" sz="1200" b="1" dirty="0">
                <a:solidFill>
                  <a:srgbClr val="000099"/>
                </a:solidFill>
              </a:rPr>
              <a:t>: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Andrew Borsden MBE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Duncan Cantlay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Joff Carroll OBE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Louise Cook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Alice Gray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Ann Griffith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John Heffernan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Dr Jenny Maher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Sue Muxworthy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Rob Norris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Dr Lisa Whittaker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Hannah Williams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Prof Howard Williamson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CVO CBE FRSA FHEA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Gemma Wolfe</a:t>
            </a:r>
          </a:p>
          <a:p>
            <a:pPr algn="ctr"/>
            <a:endParaRPr lang="en-GB" sz="1200" b="1" dirty="0">
              <a:solidFill>
                <a:srgbClr val="000099"/>
              </a:solidFill>
            </a:endParaRPr>
          </a:p>
          <a:p>
            <a:pPr algn="ctr"/>
            <a:endParaRPr lang="en-GB" sz="1200" b="1" dirty="0">
              <a:solidFill>
                <a:srgbClr val="000099"/>
              </a:solidFill>
            </a:endParaRP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2069" name="Footer Placeholder 40"/>
          <p:cNvSpPr>
            <a:spLocks noGrp="1"/>
          </p:cNvSpPr>
          <p:nvPr>
            <p:ph type="ftr" sz="quarter" idx="11"/>
          </p:nvPr>
        </p:nvSpPr>
        <p:spPr>
          <a:xfrm>
            <a:off x="3203574" y="5818739"/>
            <a:ext cx="2305051" cy="771620"/>
          </a:xfrm>
          <a:noFill/>
        </p:spPr>
        <p:txBody>
          <a:bodyPr/>
          <a:lstStyle/>
          <a:p>
            <a:r>
              <a:rPr lang="en-US" dirty="0"/>
              <a:t>Eleanor Parker</a:t>
            </a:r>
          </a:p>
          <a:p>
            <a:r>
              <a:rPr lang="en-US" dirty="0"/>
              <a:t>Marketing &amp; Communications Officer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716463" y="3213100"/>
            <a:ext cx="1368425" cy="1800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Rectangle 13"/>
          <p:cNvSpPr>
            <a:spLocks noChangeArrowheads="1"/>
          </p:cNvSpPr>
          <p:nvPr/>
        </p:nvSpPr>
        <p:spPr bwMode="auto">
          <a:xfrm>
            <a:off x="6156823" y="5025060"/>
            <a:ext cx="2591889" cy="13050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Membership &amp; Business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Support Officer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 </a:t>
            </a:r>
            <a:r>
              <a:rPr lang="en-GB" sz="1400" dirty="0">
                <a:solidFill>
                  <a:srgbClr val="000099"/>
                </a:solidFill>
              </a:rPr>
              <a:t>Amanda Everson</a:t>
            </a:r>
          </a:p>
          <a:p>
            <a:r>
              <a:rPr lang="en-GB" sz="1400" dirty="0">
                <a:solidFill>
                  <a:srgbClr val="000099"/>
                </a:solidFill>
              </a:rPr>
              <a:t>______________________</a:t>
            </a:r>
          </a:p>
          <a:p>
            <a:r>
              <a:rPr lang="en-GB" sz="1400" b="1" dirty="0">
                <a:solidFill>
                  <a:srgbClr val="000099"/>
                </a:solidFill>
              </a:rPr>
              <a:t>    Regional Co-ordinator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Catrin James</a:t>
            </a:r>
          </a:p>
          <a:p>
            <a:pPr algn="ctr"/>
            <a:endParaRPr lang="cy-GB" sz="1400" b="1" dirty="0">
              <a:solidFill>
                <a:srgbClr val="000099"/>
              </a:solidFill>
            </a:endParaRPr>
          </a:p>
        </p:txBody>
      </p:sp>
      <p:sp>
        <p:nvSpPr>
          <p:cNvPr id="2074" name="Rectangle 19"/>
          <p:cNvSpPr>
            <a:spLocks noChangeArrowheads="1"/>
          </p:cNvSpPr>
          <p:nvPr/>
        </p:nvSpPr>
        <p:spPr bwMode="auto">
          <a:xfrm>
            <a:off x="179388" y="5661025"/>
            <a:ext cx="28797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 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  Finance &amp; Administration Officer 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Sarah Fox 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2075" name="Line 59"/>
          <p:cNvSpPr>
            <a:spLocks noChangeShapeType="1"/>
          </p:cNvSpPr>
          <p:nvPr/>
        </p:nvSpPr>
        <p:spPr bwMode="auto">
          <a:xfrm flipH="1">
            <a:off x="3059113" y="537368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76" name="Rectangle 8"/>
          <p:cNvSpPr>
            <a:spLocks noChangeArrowheads="1"/>
          </p:cNvSpPr>
          <p:nvPr/>
        </p:nvSpPr>
        <p:spPr bwMode="auto">
          <a:xfrm>
            <a:off x="2339752" y="3357563"/>
            <a:ext cx="187220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Vice-Chairs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Sharon Lovell MBE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Rich Flowerdew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2077" name="Line 43"/>
          <p:cNvSpPr>
            <a:spLocks noChangeShapeType="1"/>
          </p:cNvSpPr>
          <p:nvPr/>
        </p:nvSpPr>
        <p:spPr bwMode="auto">
          <a:xfrm flipH="1">
            <a:off x="3275856" y="234888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Line 59"/>
          <p:cNvSpPr>
            <a:spLocks noChangeShapeType="1"/>
          </p:cNvSpPr>
          <p:nvPr/>
        </p:nvSpPr>
        <p:spPr bwMode="auto">
          <a:xfrm>
            <a:off x="5436296" y="5373688"/>
            <a:ext cx="773562" cy="117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2F50344-51FF-49C5-9D52-79B7D2C7EA70}"/>
              </a:ext>
            </a:extLst>
          </p:cNvPr>
          <p:cNvCxnSpPr>
            <a:cxnSpLocks/>
          </p:cNvCxnSpPr>
          <p:nvPr/>
        </p:nvCxnSpPr>
        <p:spPr>
          <a:xfrm>
            <a:off x="5394942" y="5637241"/>
            <a:ext cx="792359" cy="311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CFB13C-80C3-44E5-80C5-F09C5EF26B79}"/>
              </a:ext>
            </a:extLst>
          </p:cNvPr>
          <p:cNvCxnSpPr>
            <a:cxnSpLocks/>
          </p:cNvCxnSpPr>
          <p:nvPr/>
        </p:nvCxnSpPr>
        <p:spPr>
          <a:xfrm>
            <a:off x="4890107" y="5672616"/>
            <a:ext cx="0" cy="17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8442641-BFDF-4592-9332-0D0D896EB671}"/>
              </a:ext>
            </a:extLst>
          </p:cNvPr>
          <p:cNvSpPr/>
          <p:nvPr/>
        </p:nvSpPr>
        <p:spPr>
          <a:xfrm>
            <a:off x="3419872" y="5782128"/>
            <a:ext cx="2233214" cy="788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Marketing &amp; Communications Officer (Sector)</a:t>
            </a:r>
          </a:p>
          <a:p>
            <a:pPr algn="ctr"/>
            <a:r>
              <a:rPr lang="en-US" sz="1400" dirty="0">
                <a:solidFill>
                  <a:srgbClr val="000099"/>
                </a:solidFill>
              </a:rPr>
              <a:t> Eleanor Parker</a:t>
            </a:r>
          </a:p>
          <a:p>
            <a:pPr algn="ctr"/>
            <a:endParaRPr lang="en-GB" sz="1400" dirty="0">
              <a:solidFill>
                <a:srgbClr val="000099"/>
              </a:solidFill>
            </a:endParaRPr>
          </a:p>
        </p:txBody>
      </p:sp>
      <p:sp>
        <p:nvSpPr>
          <p:cNvPr id="39" name="Line 59">
            <a:extLst>
              <a:ext uri="{FF2B5EF4-FFF2-40B4-BE49-F238E27FC236}">
                <a16:creationId xmlns:a16="http://schemas.microsoft.com/office/drawing/2014/main" id="{FC79804F-23F6-4C48-AC89-8E9114BF0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963" y="5642575"/>
            <a:ext cx="333553" cy="139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051050" y="1125538"/>
            <a:ext cx="691356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000099"/>
                </a:solidFill>
              </a:rPr>
              <a:t>PWYLLGOR GWAITH CWVYS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5219700" y="16287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124075" y="1916113"/>
            <a:ext cx="66960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0099"/>
                </a:solidFill>
              </a:rPr>
              <a:t>SWYDDOGION CWVYS</a:t>
            </a:r>
            <a:endParaRPr lang="en-US" sz="2000" b="1">
              <a:solidFill>
                <a:srgbClr val="000099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3995936" y="2636838"/>
            <a:ext cx="3239889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 err="1">
                <a:solidFill>
                  <a:srgbClr val="000099"/>
                </a:solidFill>
              </a:rPr>
              <a:t>Cadeirydd</a:t>
            </a:r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Eluned Parrott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7092950" y="3357563"/>
            <a:ext cx="17272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>
                <a:solidFill>
                  <a:srgbClr val="000099"/>
                </a:solidFill>
              </a:rPr>
              <a:t>Trysorydd</a:t>
            </a:r>
          </a:p>
          <a:p>
            <a:pPr algn="ctr"/>
            <a:r>
              <a:rPr lang="en-GB" sz="1400" b="1">
                <a:solidFill>
                  <a:srgbClr val="000099"/>
                </a:solidFill>
              </a:rPr>
              <a:t>Marco Gil-Cervantes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179388" y="4516486"/>
            <a:ext cx="4536628" cy="64070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Pam Gay  Gareth Hicks  Julia Griffiths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Joanne Phillis   Grant Poiner  Stephanie Price    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      </a:t>
            </a:r>
          </a:p>
        </p:txBody>
      </p:sp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3923928" y="5301208"/>
            <a:ext cx="1872208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Prif Weithredwr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Paul Glaze</a:t>
            </a:r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3083" name="Line 40"/>
          <p:cNvSpPr>
            <a:spLocks noChangeShapeType="1"/>
          </p:cNvSpPr>
          <p:nvPr/>
        </p:nvSpPr>
        <p:spPr bwMode="auto">
          <a:xfrm>
            <a:off x="2052167" y="1712121"/>
            <a:ext cx="670" cy="280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4" name="Line 41"/>
          <p:cNvSpPr>
            <a:spLocks noChangeShapeType="1"/>
          </p:cNvSpPr>
          <p:nvPr/>
        </p:nvSpPr>
        <p:spPr bwMode="auto">
          <a:xfrm>
            <a:off x="8893175" y="1700213"/>
            <a:ext cx="9606" cy="266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Line 44"/>
          <p:cNvSpPr>
            <a:spLocks noChangeShapeType="1"/>
          </p:cNvSpPr>
          <p:nvPr/>
        </p:nvSpPr>
        <p:spPr bwMode="auto">
          <a:xfrm>
            <a:off x="6084888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Line 45"/>
          <p:cNvSpPr>
            <a:spLocks noChangeShapeType="1"/>
          </p:cNvSpPr>
          <p:nvPr/>
        </p:nvSpPr>
        <p:spPr bwMode="auto">
          <a:xfrm>
            <a:off x="8027988" y="2349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3088" name="Picture 47" descr="cwvys min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9985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Text Box 53"/>
          <p:cNvSpPr txBox="1">
            <a:spLocks noChangeArrowheads="1"/>
          </p:cNvSpPr>
          <p:nvPr/>
        </p:nvSpPr>
        <p:spPr bwMode="auto">
          <a:xfrm>
            <a:off x="3203574" y="260350"/>
            <a:ext cx="41767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sz="2000" b="1" dirty="0">
                <a:solidFill>
                  <a:srgbClr val="000099"/>
                </a:solidFill>
              </a:rPr>
              <a:t>Strwythur</a:t>
            </a:r>
            <a:r>
              <a:rPr lang="en-GB" sz="2000" b="1" dirty="0">
                <a:solidFill>
                  <a:srgbClr val="000099"/>
                </a:solidFill>
              </a:rPr>
              <a:t> CWVYS 2021-2022</a:t>
            </a:r>
          </a:p>
          <a:p>
            <a:pPr algn="ctr">
              <a:spcBef>
                <a:spcPct val="50000"/>
              </a:spcBef>
            </a:pPr>
            <a:r>
              <a:rPr lang="en-GB" sz="1600" dirty="0" err="1">
                <a:solidFill>
                  <a:srgbClr val="000099"/>
                </a:solidFill>
              </a:rPr>
              <a:t>Gorffennaf</a:t>
            </a:r>
            <a:r>
              <a:rPr lang="en-GB" sz="1600" dirty="0">
                <a:solidFill>
                  <a:srgbClr val="000099"/>
                </a:solidFill>
              </a:rPr>
              <a:t> 2021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3090" name="Rectangle 4"/>
          <p:cNvSpPr>
            <a:spLocks noChangeArrowheads="1"/>
          </p:cNvSpPr>
          <p:nvPr/>
        </p:nvSpPr>
        <p:spPr bwMode="auto">
          <a:xfrm>
            <a:off x="179388" y="1196975"/>
            <a:ext cx="1722499" cy="3240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u="sng" dirty="0" err="1">
                <a:solidFill>
                  <a:srgbClr val="000099"/>
                </a:solidFill>
              </a:rPr>
              <a:t>Llywydd</a:t>
            </a:r>
            <a:r>
              <a:rPr lang="en-GB" sz="1200" b="1" u="sng" dirty="0">
                <a:solidFill>
                  <a:srgbClr val="000099"/>
                </a:solidFill>
              </a:rPr>
              <a:t>:</a:t>
            </a:r>
            <a:r>
              <a:rPr lang="en-GB" sz="12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Anna </a:t>
            </a:r>
            <a:r>
              <a:rPr lang="en-GB" sz="1200" b="1" dirty="0" err="1">
                <a:solidFill>
                  <a:srgbClr val="000099"/>
                </a:solidFill>
              </a:rPr>
              <a:t>McMorrin</a:t>
            </a:r>
            <a:r>
              <a:rPr lang="en-GB" sz="1200" b="1" dirty="0">
                <a:solidFill>
                  <a:srgbClr val="000099"/>
                </a:solidFill>
              </a:rPr>
              <a:t> MP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Is-</a:t>
            </a:r>
            <a:r>
              <a:rPr lang="en-GB" sz="1200" b="1" dirty="0" err="1">
                <a:solidFill>
                  <a:srgbClr val="000099"/>
                </a:solidFill>
              </a:rPr>
              <a:t>Lywyddion</a:t>
            </a:r>
            <a:r>
              <a:rPr lang="en-GB" sz="1200" b="1" dirty="0">
                <a:solidFill>
                  <a:srgbClr val="000099"/>
                </a:solidFill>
              </a:rPr>
              <a:t>: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Andrew Borsden MBE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Duncan Cantlay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Joff Carroll OBE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Louise Cook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Alice Gray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Ann Griffith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John Heffernan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Dr Jenny Maher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Sue Muxworthy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Rob Norris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Dr Lisa Whittaker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Hannah Williams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Prof Howard Williamson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CVO CBE FRSA FHEA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Gemma Woolfe</a:t>
            </a:r>
          </a:p>
        </p:txBody>
      </p:sp>
      <p:sp>
        <p:nvSpPr>
          <p:cNvPr id="3091" name="Footer Placeholder 40"/>
          <p:cNvSpPr>
            <a:spLocks noGrp="1"/>
          </p:cNvSpPr>
          <p:nvPr>
            <p:ph type="ftr" sz="quarter" idx="11"/>
          </p:nvPr>
        </p:nvSpPr>
        <p:spPr>
          <a:xfrm>
            <a:off x="2916238" y="6209928"/>
            <a:ext cx="2879898" cy="648072"/>
          </a:xfrm>
          <a:noFill/>
        </p:spPr>
        <p:txBody>
          <a:bodyPr/>
          <a:lstStyle/>
          <a:p>
            <a:r>
              <a:rPr lang="en-US" dirty="0"/>
              <a:t>  </a:t>
            </a:r>
          </a:p>
        </p:txBody>
      </p:sp>
      <p:cxnSp>
        <p:nvCxnSpPr>
          <p:cNvPr id="30" name="Straight Arrow Connector 29"/>
          <p:cNvCxnSpPr>
            <a:cxnSpLocks/>
            <a:endCxn id="3082" idx="0"/>
          </p:cNvCxnSpPr>
          <p:nvPr/>
        </p:nvCxnSpPr>
        <p:spPr>
          <a:xfrm flipH="1">
            <a:off x="4860032" y="3212480"/>
            <a:ext cx="787610" cy="20887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Rectangle 13"/>
          <p:cNvSpPr>
            <a:spLocks noChangeArrowheads="1"/>
          </p:cNvSpPr>
          <p:nvPr/>
        </p:nvSpPr>
        <p:spPr bwMode="auto">
          <a:xfrm>
            <a:off x="6300191" y="5301207"/>
            <a:ext cx="2592287" cy="136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Swyddog</a:t>
            </a:r>
            <a:r>
              <a:rPr lang="en-GB" sz="14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Aelodaeth</a:t>
            </a:r>
            <a:r>
              <a:rPr lang="en-GB" sz="14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</a:p>
          <a:p>
            <a:pPr algn="ctr"/>
            <a:r>
              <a:rPr lang="en-GB" sz="14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Cymorth </a:t>
            </a:r>
            <a:r>
              <a:rPr lang="en-GB" sz="1400" b="1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Fusnes</a:t>
            </a:r>
            <a:r>
              <a:rPr lang="en-GB" sz="14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  <a:endParaRPr lang="en-GB" sz="1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Amanda Everson</a:t>
            </a:r>
          </a:p>
          <a:p>
            <a:r>
              <a:rPr lang="en-GB" sz="1400" b="1" dirty="0">
                <a:solidFill>
                  <a:srgbClr val="000099"/>
                </a:solidFill>
              </a:rPr>
              <a:t>_________________________</a:t>
            </a:r>
          </a:p>
          <a:p>
            <a:pPr algn="ctr"/>
            <a:r>
              <a:rPr lang="en-GB" sz="1400" b="1" dirty="0" err="1">
                <a:solidFill>
                  <a:srgbClr val="000099"/>
                </a:solidFill>
              </a:rPr>
              <a:t>Cydlynydd</a:t>
            </a:r>
            <a:r>
              <a:rPr lang="en-GB" sz="1400" b="1" dirty="0">
                <a:solidFill>
                  <a:srgbClr val="000099"/>
                </a:solidFill>
              </a:rPr>
              <a:t> </a:t>
            </a:r>
            <a:r>
              <a:rPr lang="en-GB" sz="1400" b="1" dirty="0" err="1">
                <a:solidFill>
                  <a:srgbClr val="000099"/>
                </a:solidFill>
              </a:rPr>
              <a:t>Rhanbarthol</a:t>
            </a:r>
            <a:r>
              <a:rPr lang="en-GB" sz="14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Catrin James</a:t>
            </a:r>
          </a:p>
        </p:txBody>
      </p:sp>
      <p:sp>
        <p:nvSpPr>
          <p:cNvPr id="3094" name="Line 59"/>
          <p:cNvSpPr>
            <a:spLocks noChangeShapeType="1"/>
          </p:cNvSpPr>
          <p:nvPr/>
        </p:nvSpPr>
        <p:spPr bwMode="auto">
          <a:xfrm flipH="1">
            <a:off x="3275856" y="530120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7" name="Rectangle 19"/>
          <p:cNvSpPr>
            <a:spLocks noChangeArrowheads="1"/>
          </p:cNvSpPr>
          <p:nvPr/>
        </p:nvSpPr>
        <p:spPr bwMode="auto">
          <a:xfrm>
            <a:off x="179512" y="5301208"/>
            <a:ext cx="309646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 err="1">
                <a:solidFill>
                  <a:srgbClr val="000099"/>
                </a:solidFill>
              </a:rPr>
              <a:t>Swyddog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Cyfathrebu</a:t>
            </a:r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dirty="0">
                <a:solidFill>
                  <a:srgbClr val="000099"/>
                </a:solidFill>
              </a:rPr>
              <a:t>Helen Jones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3098" name="Rectangle 19"/>
          <p:cNvSpPr>
            <a:spLocks noChangeArrowheads="1"/>
          </p:cNvSpPr>
          <p:nvPr/>
        </p:nvSpPr>
        <p:spPr bwMode="auto">
          <a:xfrm>
            <a:off x="179388" y="5949950"/>
            <a:ext cx="3096468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 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Swyddog Cyllid a </a:t>
            </a:r>
            <a:r>
              <a:rPr lang="en-GB" sz="1400" b="1" dirty="0" err="1">
                <a:solidFill>
                  <a:srgbClr val="000099"/>
                </a:solidFill>
              </a:rPr>
              <a:t>Gweinyddiaeth</a:t>
            </a:r>
            <a:r>
              <a:rPr lang="en-GB" sz="1400" b="1" dirty="0"/>
              <a:t> </a:t>
            </a:r>
            <a:r>
              <a:rPr lang="en-GB" sz="14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Sarah Fox 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3099" name="Line 59"/>
          <p:cNvSpPr>
            <a:spLocks noChangeShapeType="1"/>
          </p:cNvSpPr>
          <p:nvPr/>
        </p:nvSpPr>
        <p:spPr bwMode="auto">
          <a:xfrm flipH="1">
            <a:off x="3275856" y="5661248"/>
            <a:ext cx="648072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00" name="Rectangle 8"/>
          <p:cNvSpPr>
            <a:spLocks noChangeArrowheads="1"/>
          </p:cNvSpPr>
          <p:nvPr/>
        </p:nvSpPr>
        <p:spPr bwMode="auto">
          <a:xfrm>
            <a:off x="2267744" y="3357563"/>
            <a:ext cx="172819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Is-</a:t>
            </a:r>
            <a:r>
              <a:rPr lang="en-GB" sz="1400" b="1" dirty="0" err="1">
                <a:solidFill>
                  <a:srgbClr val="000099"/>
                </a:solidFill>
              </a:rPr>
              <a:t>Gadeirydd</a:t>
            </a:r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Sharon Lovell MBE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Rich Flowerdew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3101" name="Line 43"/>
          <p:cNvSpPr>
            <a:spLocks noChangeShapeType="1"/>
          </p:cNvSpPr>
          <p:nvPr/>
        </p:nvSpPr>
        <p:spPr bwMode="auto">
          <a:xfrm flipH="1">
            <a:off x="3131840" y="234888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Line 59"/>
          <p:cNvSpPr>
            <a:spLocks noChangeShapeType="1"/>
          </p:cNvSpPr>
          <p:nvPr/>
        </p:nvSpPr>
        <p:spPr bwMode="auto">
          <a:xfrm flipV="1">
            <a:off x="5796136" y="577030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2E43CF2-CF1A-4D4E-BE8E-ED43F29F9F5B}"/>
              </a:ext>
            </a:extLst>
          </p:cNvPr>
          <p:cNvCxnSpPr>
            <a:cxnSpLocks/>
          </p:cNvCxnSpPr>
          <p:nvPr/>
        </p:nvCxnSpPr>
        <p:spPr>
          <a:xfrm>
            <a:off x="5805561" y="6027761"/>
            <a:ext cx="511723" cy="250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AA9D293-74D7-4158-9FCE-6F9253C0C243}"/>
              </a:ext>
            </a:extLst>
          </p:cNvPr>
          <p:cNvSpPr/>
          <p:nvPr/>
        </p:nvSpPr>
        <p:spPr>
          <a:xfrm>
            <a:off x="3933353" y="6173972"/>
            <a:ext cx="1934793" cy="684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000099"/>
                </a:solidFill>
              </a:rPr>
              <a:t>Swyddog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Marchnata</a:t>
            </a:r>
            <a:r>
              <a:rPr lang="en-US" sz="1400" b="1" dirty="0">
                <a:solidFill>
                  <a:srgbClr val="000099"/>
                </a:solidFill>
              </a:rPr>
              <a:t> a </a:t>
            </a:r>
            <a:r>
              <a:rPr lang="en-US" sz="1400" b="1" dirty="0" err="1">
                <a:solidFill>
                  <a:srgbClr val="000099"/>
                </a:solidFill>
              </a:rPr>
              <a:t>Chyfathrebu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dirty="0">
                <a:solidFill>
                  <a:srgbClr val="000099"/>
                </a:solidFill>
              </a:rPr>
              <a:t>Eleanor Parker</a:t>
            </a:r>
            <a:endParaRPr lang="en-GB" sz="1400" dirty="0">
              <a:solidFill>
                <a:srgbClr val="000099"/>
              </a:solidFill>
            </a:endParaRPr>
          </a:p>
        </p:txBody>
      </p:sp>
      <p:sp>
        <p:nvSpPr>
          <p:cNvPr id="31" name="Line 59">
            <a:extLst>
              <a:ext uri="{FF2B5EF4-FFF2-40B4-BE49-F238E27FC236}">
                <a16:creationId xmlns:a16="http://schemas.microsoft.com/office/drawing/2014/main" id="{783D08DA-65E9-4873-A239-86A029A4E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9472" y="6027760"/>
            <a:ext cx="178018" cy="136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148F8BDF-4ABB-44FB-862F-A13500864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2" y="4363938"/>
            <a:ext cx="3420367" cy="7932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rgbClr val="000099"/>
                </a:solidFill>
              </a:rPr>
              <a:t>Cathie Robins-Talbot  Lee </a:t>
            </a:r>
            <a:r>
              <a:rPr lang="en-US" sz="1400" b="1" dirty="0" err="1">
                <a:solidFill>
                  <a:srgbClr val="000099"/>
                </a:solidFill>
              </a:rPr>
              <a:t>Tiratira</a:t>
            </a:r>
            <a:endParaRPr lang="en-US" sz="1400" b="1" dirty="0">
              <a:solidFill>
                <a:srgbClr val="000099"/>
              </a:solidFill>
            </a:endParaRPr>
          </a:p>
          <a:p>
            <a:r>
              <a:rPr lang="en-US" sz="1400" b="1" dirty="0">
                <a:solidFill>
                  <a:srgbClr val="000099"/>
                </a:solidFill>
              </a:rPr>
              <a:t>Carlie Torlop  Geraint Turner</a:t>
            </a:r>
          </a:p>
          <a:p>
            <a:r>
              <a:rPr lang="en-US" sz="1400" b="1" dirty="0">
                <a:solidFill>
                  <a:srgbClr val="000099"/>
                </a:solidFill>
              </a:rPr>
              <a:t>Susie </a:t>
            </a:r>
            <a:r>
              <a:rPr lang="en-US" sz="1400" b="1" dirty="0" err="1">
                <a:solidFill>
                  <a:srgbClr val="000099"/>
                </a:solidFill>
              </a:rPr>
              <a:t>Ventris</a:t>
            </a:r>
            <a:r>
              <a:rPr lang="en-US" sz="1400" b="1" dirty="0">
                <a:solidFill>
                  <a:srgbClr val="000099"/>
                </a:solidFill>
              </a:rPr>
              <a:t>-Field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3E5DFB0DCD984A9A960F1E539C4702" ma:contentTypeVersion="13" ma:contentTypeDescription="Create a new document." ma:contentTypeScope="" ma:versionID="e2a3ce97be32b609e388e084679a2d1c">
  <xsd:schema xmlns:xsd="http://www.w3.org/2001/XMLSchema" xmlns:xs="http://www.w3.org/2001/XMLSchema" xmlns:p="http://schemas.microsoft.com/office/2006/metadata/properties" xmlns:ns3="725cb1ab-97d0-43aa-b20b-ca12b6a9c8a1" xmlns:ns4="9dc7b343-fe4e-4bc8-add0-15613480888f" targetNamespace="http://schemas.microsoft.com/office/2006/metadata/properties" ma:root="true" ma:fieldsID="4593c39196637c6918ed67d695c2fcd9" ns3:_="" ns4:_="">
    <xsd:import namespace="725cb1ab-97d0-43aa-b20b-ca12b6a9c8a1"/>
    <xsd:import namespace="9dc7b343-fe4e-4bc8-add0-1561348088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cb1ab-97d0-43aa-b20b-ca12b6a9c8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7b343-fe4e-4bc8-add0-156134808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6671ED-2675-421B-AA21-D4793CDA5DE6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725cb1ab-97d0-43aa-b20b-ca12b6a9c8a1"/>
    <ds:schemaRef ds:uri="9dc7b343-fe4e-4bc8-add0-15613480888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803535-F55D-43CE-A0A8-2111B6B7B8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E36030-A025-49A5-9752-72A086B922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cb1ab-97d0-43aa-b20b-ca12b6a9c8a1"/>
    <ds:schemaRef ds:uri="9dc7b343-fe4e-4bc8-add0-1561348088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4922656</TotalTime>
  <Words>263</Words>
  <Application>Microsoft Office PowerPoint</Application>
  <PresentationFormat>On-screen Show (4:3)</PresentationFormat>
  <Paragraphs>118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Paul Glaze</cp:lastModifiedBy>
  <cp:revision>244</cp:revision>
  <cp:lastPrinted>2020-01-06T10:07:14Z</cp:lastPrinted>
  <dcterms:created xsi:type="dcterms:W3CDTF">2010-04-16T11:35:46Z</dcterms:created>
  <dcterms:modified xsi:type="dcterms:W3CDTF">2021-07-05T10:28:37Z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0x010100173E5DFB0DCD984A9A960F1E539C4702</vt:lpwstr>
  </property>
</Properties>
</file>